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1" r:id="rId1"/>
  </p:sldMasterIdLst>
  <p:notesMasterIdLst>
    <p:notesMasterId r:id="rId47"/>
  </p:notesMasterIdLst>
  <p:sldIdLst>
    <p:sldId id="256" r:id="rId2"/>
    <p:sldId id="258" r:id="rId3"/>
    <p:sldId id="259" r:id="rId4"/>
    <p:sldId id="261" r:id="rId5"/>
    <p:sldId id="262" r:id="rId6"/>
    <p:sldId id="263" r:id="rId7"/>
    <p:sldId id="264" r:id="rId8"/>
    <p:sldId id="265" r:id="rId9"/>
    <p:sldId id="270" r:id="rId10"/>
    <p:sldId id="266" r:id="rId11"/>
    <p:sldId id="267" r:id="rId12"/>
    <p:sldId id="268" r:id="rId13"/>
    <p:sldId id="277" r:id="rId14"/>
    <p:sldId id="282" r:id="rId15"/>
    <p:sldId id="278" r:id="rId16"/>
    <p:sldId id="279" r:id="rId17"/>
    <p:sldId id="280" r:id="rId18"/>
    <p:sldId id="281" r:id="rId19"/>
    <p:sldId id="283" r:id="rId20"/>
    <p:sldId id="284" r:id="rId21"/>
    <p:sldId id="285" r:id="rId22"/>
    <p:sldId id="286" r:id="rId23"/>
    <p:sldId id="287" r:id="rId24"/>
    <p:sldId id="288" r:id="rId25"/>
    <p:sldId id="289" r:id="rId26"/>
    <p:sldId id="290" r:id="rId27"/>
    <p:sldId id="291" r:id="rId28"/>
    <p:sldId id="293" r:id="rId29"/>
    <p:sldId id="294" r:id="rId30"/>
    <p:sldId id="295" r:id="rId31"/>
    <p:sldId id="296" r:id="rId32"/>
    <p:sldId id="292" r:id="rId33"/>
    <p:sldId id="297" r:id="rId34"/>
    <p:sldId id="310" r:id="rId35"/>
    <p:sldId id="298" r:id="rId36"/>
    <p:sldId id="299" r:id="rId37"/>
    <p:sldId id="300" r:id="rId38"/>
    <p:sldId id="301" r:id="rId39"/>
    <p:sldId id="302" r:id="rId40"/>
    <p:sldId id="305" r:id="rId41"/>
    <p:sldId id="304" r:id="rId42"/>
    <p:sldId id="306" r:id="rId43"/>
    <p:sldId id="307" r:id="rId44"/>
    <p:sldId id="308" r:id="rId45"/>
    <p:sldId id="30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461" autoAdjust="0"/>
  </p:normalViewPr>
  <p:slideViewPr>
    <p:cSldViewPr snapToGrid="0">
      <p:cViewPr>
        <p:scale>
          <a:sx n="66" d="100"/>
          <a:sy n="66" d="100"/>
        </p:scale>
        <p:origin x="160"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822C2-B9E0-4A09-BB0A-960053786FF2}" type="datetimeFigureOut">
              <a:rPr lang="en-US" smtClean="0"/>
              <a:t>3/18/2019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CA901-1047-4253-838C-CD512BE2889F}" type="slidenum">
              <a:rPr lang="en-US" smtClean="0"/>
              <a:t>‹#›</a:t>
            </a:fld>
            <a:endParaRPr lang="en-US"/>
          </a:p>
        </p:txBody>
      </p:sp>
    </p:spTree>
    <p:extLst>
      <p:ext uri="{BB962C8B-B14F-4D97-AF65-F5344CB8AC3E}">
        <p14:creationId xmlns:p14="http://schemas.microsoft.com/office/powerpoint/2010/main" val="204248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a:t>
            </a:fld>
            <a:endParaRPr lang="en-US"/>
          </a:p>
        </p:txBody>
      </p:sp>
    </p:spTree>
    <p:extLst>
      <p:ext uri="{BB962C8B-B14F-4D97-AF65-F5344CB8AC3E}">
        <p14:creationId xmlns:p14="http://schemas.microsoft.com/office/powerpoint/2010/main" val="284974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complete process used by the default Razor </a:t>
            </a:r>
            <a:r>
              <a:rPr lang="en-US" dirty="0" err="1" smtClean="0"/>
              <a:t>templating</a:t>
            </a:r>
            <a:r>
              <a:rPr lang="en-US" dirty="0" smtClean="0"/>
              <a:t> engine to try to locate the correct View template to execute</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10</a:t>
            </a:fld>
            <a:endParaRPr lang="en-US"/>
          </a:p>
        </p:txBody>
      </p:sp>
    </p:spTree>
    <p:extLst>
      <p:ext uri="{BB962C8B-B14F-4D97-AF65-F5344CB8AC3E}">
        <p14:creationId xmlns:p14="http://schemas.microsoft.com/office/powerpoint/2010/main" val="3259817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11</a:t>
            </a:fld>
            <a:endParaRPr lang="en-US"/>
          </a:p>
        </p:txBody>
      </p:sp>
    </p:spTree>
    <p:extLst>
      <p:ext uri="{BB962C8B-B14F-4D97-AF65-F5344CB8AC3E}">
        <p14:creationId xmlns:p14="http://schemas.microsoft.com/office/powerpoint/2010/main" val="2232878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12</a:t>
            </a:fld>
            <a:endParaRPr lang="en-US"/>
          </a:p>
        </p:txBody>
      </p:sp>
    </p:spTree>
    <p:extLst>
      <p:ext uri="{BB962C8B-B14F-4D97-AF65-F5344CB8AC3E}">
        <p14:creationId xmlns:p14="http://schemas.microsoft.com/office/powerpoint/2010/main" val="1703046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ways of passing data from an action method in a controller to a view.</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13</a:t>
            </a:fld>
            <a:endParaRPr lang="en-US"/>
          </a:p>
        </p:txBody>
      </p:sp>
    </p:spTree>
    <p:extLst>
      <p:ext uri="{BB962C8B-B14F-4D97-AF65-F5344CB8AC3E}">
        <p14:creationId xmlns:p14="http://schemas.microsoft.com/office/powerpoint/2010/main" val="1194247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frameworks have the concept of a data context for binding UI components. The view model is a similar concept, in that it contains values to display in the UI, but the binding is only one-directional; the view model provides values to the UI, and once the UI is built and sent as a response, the view model is destroyed.</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14</a:t>
            </a:fld>
            <a:endParaRPr lang="en-US"/>
          </a:p>
        </p:txBody>
      </p:sp>
    </p:spTree>
    <p:extLst>
      <p:ext uri="{BB962C8B-B14F-4D97-AF65-F5344CB8AC3E}">
        <p14:creationId xmlns:p14="http://schemas.microsoft.com/office/powerpoint/2010/main" val="3432988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directive is a statement in a Razor file that changes the way the template is parsed or compiled. Another common directive is the @using </a:t>
            </a:r>
            <a:r>
              <a:rPr lang="en-US" dirty="0" err="1" smtClean="0"/>
              <a:t>newNamespace</a:t>
            </a:r>
            <a:r>
              <a:rPr lang="en-US" dirty="0" smtClean="0"/>
              <a:t> directive, which would make objects in the </a:t>
            </a:r>
            <a:r>
              <a:rPr lang="en-US" dirty="0" err="1" smtClean="0"/>
              <a:t>newNamespace</a:t>
            </a:r>
            <a:r>
              <a:rPr lang="en-US" dirty="0" smtClean="0"/>
              <a:t> namespace available.</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15</a:t>
            </a:fld>
            <a:endParaRPr lang="en-US"/>
          </a:p>
        </p:txBody>
      </p:sp>
    </p:spTree>
    <p:extLst>
      <p:ext uri="{BB962C8B-B14F-4D97-AF65-F5344CB8AC3E}">
        <p14:creationId xmlns:p14="http://schemas.microsoft.com/office/powerpoint/2010/main" val="713476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16</a:t>
            </a:fld>
            <a:endParaRPr lang="en-US"/>
          </a:p>
        </p:txBody>
      </p:sp>
    </p:spTree>
    <p:extLst>
      <p:ext uri="{BB962C8B-B14F-4D97-AF65-F5344CB8AC3E}">
        <p14:creationId xmlns:p14="http://schemas.microsoft.com/office/powerpoint/2010/main" val="370514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vast majority of cases, using a view model is the way to go; it’s the standard mechanism for passing data between the controller and the view. But in some circumstances, a view model may not be the best fit. This is often the case when you want to pass data</a:t>
            </a:r>
          </a:p>
          <a:p>
            <a:r>
              <a:rPr lang="en-US" dirty="0" smtClean="0"/>
              <a:t>between view layouts (you’ll see how this works in the last section of this chapter).</a:t>
            </a:r>
          </a:p>
          <a:p>
            <a:endParaRPr lang="en-US" dirty="0" smtClean="0"/>
          </a:p>
          <a:p>
            <a:r>
              <a:rPr lang="en-US" dirty="0" smtClean="0"/>
              <a:t>A common example is the title of the page. You need to provide a title for every page, so you could create a base class with a Title property and make all your view models inherit from it. But that’s a little cumbersome, so a common approach for this situation is to use the </a:t>
            </a:r>
            <a:r>
              <a:rPr lang="en-US" dirty="0" err="1" smtClean="0"/>
              <a:t>ViewData</a:t>
            </a:r>
            <a:r>
              <a:rPr lang="en-US" dirty="0" smtClean="0"/>
              <a:t> collection to pass data around.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17</a:t>
            </a:fld>
            <a:endParaRPr lang="en-US"/>
          </a:p>
        </p:txBody>
      </p:sp>
    </p:spTree>
    <p:extLst>
      <p:ext uri="{BB962C8B-B14F-4D97-AF65-F5344CB8AC3E}">
        <p14:creationId xmlns:p14="http://schemas.microsoft.com/office/powerpoint/2010/main" val="774891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set of global, static constants for any </a:t>
            </a:r>
            <a:r>
              <a:rPr lang="en-US" b="1" dirty="0" err="1" smtClean="0"/>
              <a:t>ViewData</a:t>
            </a:r>
            <a:r>
              <a:rPr lang="en-US" b="1" dirty="0" smtClean="0"/>
              <a:t> keys, </a:t>
            </a:r>
            <a:r>
              <a:rPr lang="en-US" dirty="0" smtClean="0"/>
              <a:t>and reference those instead of typing "Title" repeatedly. You’ll get IntelliSense for the values, they’ll be refactor-safe, and you’ll avoid hard-to-spot typos.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18</a:t>
            </a:fld>
            <a:endParaRPr lang="en-US"/>
          </a:p>
        </p:txBody>
      </p:sp>
    </p:spTree>
    <p:extLst>
      <p:ext uri="{BB962C8B-B14F-4D97-AF65-F5344CB8AC3E}">
        <p14:creationId xmlns:p14="http://schemas.microsoft.com/office/powerpoint/2010/main" val="93148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 covers some of the more common C# constructs you can use. If you find you need to achieve something a more exotic, refer to the Razor syntax documentation at https://docs.microsoft.com/en-us/aspnet/core/mvc/views/razor.</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19</a:t>
            </a:fld>
            <a:endParaRPr lang="en-US"/>
          </a:p>
        </p:txBody>
      </p:sp>
    </p:spTree>
    <p:extLst>
      <p:ext uri="{BB962C8B-B14F-4D97-AF65-F5344CB8AC3E}">
        <p14:creationId xmlns:p14="http://schemas.microsoft.com/office/powerpoint/2010/main" val="3436940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a:t>
            </a:fld>
            <a:endParaRPr lang="en-US"/>
          </a:p>
        </p:txBody>
      </p:sp>
    </p:spTree>
    <p:extLst>
      <p:ext uri="{BB962C8B-B14F-4D97-AF65-F5344CB8AC3E}">
        <p14:creationId xmlns:p14="http://schemas.microsoft.com/office/powerpoint/2010/main" val="257803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20</a:t>
            </a:fld>
            <a:endParaRPr lang="en-US"/>
          </a:p>
        </p:txBody>
      </p:sp>
    </p:spTree>
    <p:extLst>
      <p:ext uri="{BB962C8B-B14F-4D97-AF65-F5344CB8AC3E}">
        <p14:creationId xmlns:p14="http://schemas.microsoft.com/office/powerpoint/2010/main" val="253075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execute code within code blocks, it must be valid C#, so you  need to add semicolons. Conversely, when you’re writing values directly to the response using Razor expressions, you don’t need them. If your output HTML breaks unexpectedly, keep an eye out for missing or rogue extra semicolons!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21</a:t>
            </a:fld>
            <a:endParaRPr lang="en-US"/>
          </a:p>
        </p:txBody>
      </p:sp>
    </p:spTree>
    <p:extLst>
      <p:ext uri="{BB962C8B-B14F-4D97-AF65-F5344CB8AC3E}">
        <p14:creationId xmlns:p14="http://schemas.microsoft.com/office/powerpoint/2010/main" val="4229987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22</a:t>
            </a:fld>
            <a:endParaRPr lang="en-US"/>
          </a:p>
        </p:txBody>
      </p:sp>
    </p:spTree>
    <p:extLst>
      <p:ext uri="{BB962C8B-B14F-4D97-AF65-F5344CB8AC3E}">
        <p14:creationId xmlns:p14="http://schemas.microsoft.com/office/powerpoint/2010/main" val="1340572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23</a:t>
            </a:fld>
            <a:endParaRPr lang="en-US"/>
          </a:p>
        </p:txBody>
      </p:sp>
    </p:spTree>
    <p:extLst>
      <p:ext uri="{BB962C8B-B14F-4D97-AF65-F5344CB8AC3E}">
        <p14:creationId xmlns:p14="http://schemas.microsoft.com/office/powerpoint/2010/main" val="3746386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24</a:t>
            </a:fld>
            <a:endParaRPr lang="en-US"/>
          </a:p>
        </p:txBody>
      </p:sp>
    </p:spTree>
    <p:extLst>
      <p:ext uri="{BB962C8B-B14F-4D97-AF65-F5344CB8AC3E}">
        <p14:creationId xmlns:p14="http://schemas.microsoft.com/office/powerpoint/2010/main" val="537495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25</a:t>
            </a:fld>
            <a:endParaRPr lang="en-US"/>
          </a:p>
        </p:txBody>
      </p:sp>
    </p:spTree>
    <p:extLst>
      <p:ext uri="{BB962C8B-B14F-4D97-AF65-F5344CB8AC3E}">
        <p14:creationId xmlns:p14="http://schemas.microsoft.com/office/powerpoint/2010/main" val="870717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primarily for security reasons; writing out arbitrary strings to your HTML could allow users to inject malicious data and JavaScript into your website. Consequently, the C# variables you print in your Razor template get written as HTML-encoded values.</a:t>
            </a:r>
          </a:p>
          <a:p>
            <a:endParaRPr lang="en-US" dirty="0" smtClean="0"/>
          </a:p>
          <a:p>
            <a:r>
              <a:rPr lang="en-US" dirty="0" smtClean="0"/>
              <a:t>Using </a:t>
            </a:r>
            <a:r>
              <a:rPr lang="en-US" dirty="0" err="1" smtClean="0"/>
              <a:t>Html.Raw</a:t>
            </a:r>
            <a:r>
              <a:rPr lang="en-US" dirty="0" smtClean="0"/>
              <a:t> on user input creates a security risk that users could use to inject malicious code into your website. Avoid using </a:t>
            </a:r>
            <a:r>
              <a:rPr lang="en-US" dirty="0" err="1" smtClean="0"/>
              <a:t>Html.Raw</a:t>
            </a:r>
            <a:r>
              <a:rPr lang="en-US" dirty="0" smtClean="0"/>
              <a:t> if possible! </a:t>
            </a:r>
          </a:p>
          <a:p>
            <a:endParaRPr lang="en-US" dirty="0" smtClean="0"/>
          </a:p>
          <a:p>
            <a:r>
              <a:rPr lang="en-US" dirty="0" smtClean="0"/>
              <a:t>You can still use this approach in ASP.NET Core by using the various HtmlHelper1 methods on the Html property, but these have largely been superseded by a cleaner technique: Tag Helpers.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26</a:t>
            </a:fld>
            <a:endParaRPr lang="en-US"/>
          </a:p>
        </p:txBody>
      </p:sp>
    </p:spTree>
    <p:extLst>
      <p:ext uri="{BB962C8B-B14F-4D97-AF65-F5344CB8AC3E}">
        <p14:creationId xmlns:p14="http://schemas.microsoft.com/office/powerpoint/2010/main" val="639421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Every HTML document has a certain number of elements that are required: &lt;html&gt;, &lt;head&gt;, and &lt;body&gt;. As well, there are often common sections that are repeated on every page of your application, such as the header and footer, as shown in figure 7.13.</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27</a:t>
            </a:fld>
            <a:endParaRPr lang="en-US"/>
          </a:p>
        </p:txBody>
      </p:sp>
    </p:spTree>
    <p:extLst>
      <p:ext uri="{BB962C8B-B14F-4D97-AF65-F5344CB8AC3E}">
        <p14:creationId xmlns:p14="http://schemas.microsoft.com/office/powerpoint/2010/main" val="1899402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common use for this is to have different layouts for different sections of your application.</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28</a:t>
            </a:fld>
            <a:endParaRPr lang="en-US"/>
          </a:p>
        </p:txBody>
      </p:sp>
    </p:spTree>
    <p:extLst>
      <p:ext uri="{BB962C8B-B14F-4D97-AF65-F5344CB8AC3E}">
        <p14:creationId xmlns:p14="http://schemas.microsoft.com/office/powerpoint/2010/main" val="2530175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29</a:t>
            </a:fld>
            <a:endParaRPr lang="en-US"/>
          </a:p>
        </p:txBody>
      </p:sp>
    </p:spTree>
    <p:extLst>
      <p:ext uri="{BB962C8B-B14F-4D97-AF65-F5344CB8AC3E}">
        <p14:creationId xmlns:p14="http://schemas.microsoft.com/office/powerpoint/2010/main" val="1171532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most cases, an action method will only need to render a single type of template, but there are situations when you might like to render a different one depending on the data you get back from the application model. </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a:t>
            </a:fld>
            <a:endParaRPr lang="en-US"/>
          </a:p>
        </p:txBody>
      </p:sp>
    </p:spTree>
    <p:extLst>
      <p:ext uri="{BB962C8B-B14F-4D97-AF65-F5344CB8AC3E}">
        <p14:creationId xmlns:p14="http://schemas.microsoft.com/office/powerpoint/2010/main" val="3633187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extracting your common markup into layouts, you can reduce the duplication in your app. This makes changes easier, makes your views easier to manage and maintain, and is generally good practice!</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30</a:t>
            </a:fld>
            <a:endParaRPr lang="en-US"/>
          </a:p>
        </p:txBody>
      </p:sp>
    </p:spTree>
    <p:extLst>
      <p:ext uri="{BB962C8B-B14F-4D97-AF65-F5344CB8AC3E}">
        <p14:creationId xmlns:p14="http://schemas.microsoft.com/office/powerpoint/2010/main" val="1724734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31</a:t>
            </a:fld>
            <a:endParaRPr lang="en-US"/>
          </a:p>
        </p:txBody>
      </p:sp>
    </p:spTree>
    <p:extLst>
      <p:ext uri="{BB962C8B-B14F-4D97-AF65-F5344CB8AC3E}">
        <p14:creationId xmlns:p14="http://schemas.microsoft.com/office/powerpoint/2010/main" val="3162606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32</a:t>
            </a:fld>
            <a:endParaRPr lang="en-US"/>
          </a:p>
        </p:txBody>
      </p:sp>
    </p:spTree>
    <p:extLst>
      <p:ext uri="{BB962C8B-B14F-4D97-AF65-F5344CB8AC3E}">
        <p14:creationId xmlns:p14="http://schemas.microsoft.com/office/powerpoint/2010/main" val="3369122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all of the features outlined in this chapter are specific to Razor, which is a server-side rendering engine. If you’re using a client-side SPA framework to build your application, you’ll likely handle these requirements in other ways, either within the client code or by making multiple requests to a Web API endpoint.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33</a:t>
            </a:fld>
            <a:endParaRPr lang="en-US"/>
          </a:p>
        </p:txBody>
      </p:sp>
    </p:spTree>
    <p:extLst>
      <p:ext uri="{BB962C8B-B14F-4D97-AF65-F5344CB8AC3E}">
        <p14:creationId xmlns:p14="http://schemas.microsoft.com/office/powerpoint/2010/main" val="3302713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Layout files and sections provide a lot of flexibility to build sophisticated UIs, but one of their most important uses is in reducing the duplication of code in your application.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35</a:t>
            </a:fld>
            <a:endParaRPr lang="en-US"/>
          </a:p>
        </p:txBody>
      </p:sp>
    </p:spTree>
    <p:extLst>
      <p:ext uri="{BB962C8B-B14F-4D97-AF65-F5344CB8AC3E}">
        <p14:creationId xmlns:p14="http://schemas.microsoft.com/office/powerpoint/2010/main" val="441207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36</a:t>
            </a:fld>
            <a:endParaRPr lang="en-US"/>
          </a:p>
        </p:txBody>
      </p:sp>
    </p:spTree>
    <p:extLst>
      <p:ext uri="{BB962C8B-B14F-4D97-AF65-F5344CB8AC3E}">
        <p14:creationId xmlns:p14="http://schemas.microsoft.com/office/powerpoint/2010/main" val="2469183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37</a:t>
            </a:fld>
            <a:endParaRPr lang="en-US"/>
          </a:p>
        </p:txBody>
      </p:sp>
    </p:spTree>
    <p:extLst>
      <p:ext uri="{BB962C8B-B14F-4D97-AF65-F5344CB8AC3E}">
        <p14:creationId xmlns:p14="http://schemas.microsoft.com/office/powerpoint/2010/main" val="1534215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layouts, partial views are typically named with a leading underscore. The Razor code contained in a partial view is almost identical to a standard view. The main difference is the fact that partial views are typically called from other views rather than as the result of an action method. The only other difference is that partial views don’t run _</a:t>
            </a:r>
            <a:r>
              <a:rPr lang="en-US" dirty="0" err="1" smtClean="0"/>
              <a:t>ViewStart.cshtml</a:t>
            </a:r>
            <a:r>
              <a:rPr lang="en-US" dirty="0" smtClean="0"/>
              <a:t> when they execute, which you’ll see shortly.</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38</a:t>
            </a:fld>
            <a:endParaRPr lang="en-US"/>
          </a:p>
        </p:txBody>
      </p:sp>
    </p:spTree>
    <p:extLst>
      <p:ext uri="{BB962C8B-B14F-4D97-AF65-F5344CB8AC3E}">
        <p14:creationId xmlns:p14="http://schemas.microsoft.com/office/powerpoint/2010/main" val="1599411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39</a:t>
            </a:fld>
            <a:endParaRPr lang="en-US"/>
          </a:p>
        </p:txBody>
      </p:sp>
    </p:spTree>
    <p:extLst>
      <p:ext uri="{BB962C8B-B14F-4D97-AF65-F5344CB8AC3E}">
        <p14:creationId xmlns:p14="http://schemas.microsoft.com/office/powerpoint/2010/main" val="818084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note that the names for these special Razor files are enforced rather than conventions. If you only want to run _</a:t>
            </a:r>
            <a:r>
              <a:rPr lang="en-US" dirty="0" err="1" smtClean="0"/>
              <a:t>ViewStart.cshtml</a:t>
            </a:r>
            <a:r>
              <a:rPr lang="en-US" dirty="0" smtClean="0"/>
              <a:t> or _</a:t>
            </a:r>
            <a:r>
              <a:rPr lang="en-US" dirty="0" err="1" smtClean="0"/>
              <a:t>ViewImports.cshtml</a:t>
            </a:r>
            <a:r>
              <a:rPr lang="en-US" dirty="0" smtClean="0"/>
              <a:t> for some of your views, you can include additional _</a:t>
            </a:r>
            <a:r>
              <a:rPr lang="en-US" dirty="0" err="1" smtClean="0"/>
              <a:t>ViewStart.cshtml</a:t>
            </a:r>
            <a:r>
              <a:rPr lang="en-US" dirty="0" smtClean="0"/>
              <a:t> or _</a:t>
            </a:r>
            <a:r>
              <a:rPr lang="en-US" dirty="0" err="1" smtClean="0"/>
              <a:t>ViewImports.cshtml</a:t>
            </a:r>
            <a:r>
              <a:rPr lang="en-US" dirty="0" smtClean="0"/>
              <a:t> files in a controller-related subfolder. The controller-specific files will run after the root Views folder files.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40</a:t>
            </a:fld>
            <a:endParaRPr lang="en-US"/>
          </a:p>
        </p:txBody>
      </p:sp>
    </p:spTree>
    <p:extLst>
      <p:ext uri="{BB962C8B-B14F-4D97-AF65-F5344CB8AC3E}">
        <p14:creationId xmlns:p14="http://schemas.microsoft.com/office/powerpoint/2010/main" val="1978800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a:t>
            </a:fld>
            <a:endParaRPr lang="en-US"/>
          </a:p>
        </p:txBody>
      </p:sp>
    </p:spTree>
    <p:extLst>
      <p:ext uri="{BB962C8B-B14F-4D97-AF65-F5344CB8AC3E}">
        <p14:creationId xmlns:p14="http://schemas.microsoft.com/office/powerpoint/2010/main" val="1169743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41</a:t>
            </a:fld>
            <a:endParaRPr lang="en-US"/>
          </a:p>
        </p:txBody>
      </p:sp>
    </p:spTree>
    <p:extLst>
      <p:ext uri="{BB962C8B-B14F-4D97-AF65-F5344CB8AC3E}">
        <p14:creationId xmlns:p14="http://schemas.microsoft.com/office/powerpoint/2010/main" val="844390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42</a:t>
            </a:fld>
            <a:endParaRPr lang="en-US"/>
          </a:p>
        </p:txBody>
      </p:sp>
    </p:spTree>
    <p:extLst>
      <p:ext uri="{BB962C8B-B14F-4D97-AF65-F5344CB8AC3E}">
        <p14:creationId xmlns:p14="http://schemas.microsoft.com/office/powerpoint/2010/main" val="2166505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43</a:t>
            </a:fld>
            <a:endParaRPr lang="en-US"/>
          </a:p>
        </p:txBody>
      </p:sp>
    </p:spTree>
    <p:extLst>
      <p:ext uri="{BB962C8B-B14F-4D97-AF65-F5344CB8AC3E}">
        <p14:creationId xmlns:p14="http://schemas.microsoft.com/office/powerpoint/2010/main" val="2652910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44</a:t>
            </a:fld>
            <a:endParaRPr lang="en-US"/>
          </a:p>
        </p:txBody>
      </p:sp>
    </p:spTree>
    <p:extLst>
      <p:ext uri="{BB962C8B-B14F-4D97-AF65-F5344CB8AC3E}">
        <p14:creationId xmlns:p14="http://schemas.microsoft.com/office/powerpoint/2010/main" val="994245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45</a:t>
            </a:fld>
            <a:endParaRPr lang="en-US"/>
          </a:p>
        </p:txBody>
      </p:sp>
    </p:spTree>
    <p:extLst>
      <p:ext uri="{BB962C8B-B14F-4D97-AF65-F5344CB8AC3E}">
        <p14:creationId xmlns:p14="http://schemas.microsoft.com/office/powerpoint/2010/main" val="896016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you can see a number of Tag Helpers. These look like normal HTML attributes that start asp-, but they’re part of the Razor language.</a:t>
            </a:r>
          </a:p>
          <a:p>
            <a:endParaRPr lang="en-US" dirty="0" smtClean="0"/>
          </a:p>
          <a:p>
            <a:r>
              <a:rPr lang="en-US" dirty="0" smtClean="0"/>
              <a:t> You add Razor templates to your project as </a:t>
            </a:r>
            <a:r>
              <a:rPr lang="en-US" dirty="0" err="1" smtClean="0"/>
              <a:t>cshtml</a:t>
            </a:r>
            <a:r>
              <a:rPr lang="en-US" dirty="0" smtClean="0"/>
              <a:t> files. They’re sometimes copied directly to the server when you deploy your application and are compiled at runtime by your application.</a:t>
            </a:r>
          </a:p>
          <a:p>
            <a:endParaRPr lang="en-US" dirty="0" smtClean="0"/>
          </a:p>
          <a:p>
            <a:r>
              <a:rPr lang="en-US" dirty="0" smtClean="0"/>
              <a:t>Like most things in ASP.NET Core, it’s possible to swap out the Razor </a:t>
            </a:r>
            <a:r>
              <a:rPr lang="en-US" dirty="0" err="1" smtClean="0"/>
              <a:t>templating</a:t>
            </a:r>
            <a:r>
              <a:rPr lang="en-US" dirty="0" smtClean="0"/>
              <a:t> engine and replace it with your own server-side rendering engine. You can’t replace Razor with a client-side framework like AngularJS or React. If you want to take this approach, you’d use Web APIs instead.</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5</a:t>
            </a:fld>
            <a:endParaRPr lang="en-US"/>
          </a:p>
        </p:txBody>
      </p:sp>
    </p:spTree>
    <p:extLst>
      <p:ext uri="{BB962C8B-B14F-4D97-AF65-F5344CB8AC3E}">
        <p14:creationId xmlns:p14="http://schemas.microsoft.com/office/powerpoint/2010/main" val="3847022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ASP.NET Core, whenever you need to display an HTML response to the user, you should use a view to generate it.</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6</a:t>
            </a:fld>
            <a:endParaRPr lang="en-US"/>
          </a:p>
        </p:txBody>
      </p:sp>
    </p:spTree>
    <p:extLst>
      <p:ext uri="{BB962C8B-B14F-4D97-AF65-F5344CB8AC3E}">
        <p14:creationId xmlns:p14="http://schemas.microsoft.com/office/powerpoint/2010/main" val="3636860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You can add a new view template to your application in Visual Studio by right-clicking in your application in Solution Explorer and choosing Add &gt; New Item, and selecting MVC View Page from the dialog, as shown in the</a:t>
            </a:r>
            <a:r>
              <a:rPr lang="en-US" baseline="0" dirty="0" smtClean="0"/>
              <a:t> figure</a:t>
            </a:r>
            <a:r>
              <a:rPr lang="en-US" dirty="0" smtClean="0"/>
              <a:t>. If you aren’t using Visual Studio, create a blank new file with the </a:t>
            </a:r>
            <a:r>
              <a:rPr lang="en-US" dirty="0" err="1" smtClean="0"/>
              <a:t>cshtml</a:t>
            </a:r>
            <a:r>
              <a:rPr lang="en-US" dirty="0" smtClean="0"/>
              <a:t> file extension.</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7</a:t>
            </a:fld>
            <a:endParaRPr lang="en-US"/>
          </a:p>
        </p:txBody>
      </p:sp>
    </p:spTree>
    <p:extLst>
      <p:ext uri="{BB962C8B-B14F-4D97-AF65-F5344CB8AC3E}">
        <p14:creationId xmlns:p14="http://schemas.microsoft.com/office/powerpoint/2010/main" val="3570293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most cases, you won’t create a </a:t>
            </a:r>
            <a:r>
              <a:rPr lang="en-US" dirty="0" err="1" smtClean="0"/>
              <a:t>ViewResult</a:t>
            </a:r>
            <a:r>
              <a:rPr lang="en-US" dirty="0" smtClean="0"/>
              <a:t> directly in your action methods. Instead, you’ll use one of the View helper methods on the Controller base class. These helper methods simplify passing in a view model and selecting an action method, but there’s nothing magic about them—all they do is simplify creating </a:t>
            </a:r>
            <a:r>
              <a:rPr lang="en-US" dirty="0" err="1" smtClean="0"/>
              <a:t>ViewResult</a:t>
            </a:r>
            <a:r>
              <a:rPr lang="en-US" dirty="0" smtClean="0"/>
              <a:t> objects. </a:t>
            </a:r>
          </a:p>
          <a:p>
            <a:endParaRPr lang="en-US" dirty="0" smtClean="0"/>
          </a:p>
          <a:p>
            <a:r>
              <a:rPr lang="en-US" dirty="0" smtClean="0"/>
              <a:t>As always, the conventions are optional. You can also explicitly pass the name of the template to run as a string to the View method. For example, if the Index method instead returned View("</a:t>
            </a:r>
            <a:r>
              <a:rPr lang="en-US" dirty="0" err="1" smtClean="0"/>
              <a:t>ListView</a:t>
            </a:r>
            <a:r>
              <a:rPr lang="en-US" dirty="0" smtClean="0"/>
              <a:t>");, then the </a:t>
            </a:r>
            <a:r>
              <a:rPr lang="en-US" dirty="0" err="1" smtClean="0"/>
              <a:t>templating</a:t>
            </a:r>
            <a:r>
              <a:rPr lang="en-US" dirty="0" smtClean="0"/>
              <a:t> engine would look for a template called </a:t>
            </a:r>
            <a:r>
              <a:rPr lang="en-US" dirty="0" err="1" smtClean="0"/>
              <a:t>ListView.cshtml</a:t>
            </a:r>
            <a:r>
              <a:rPr lang="en-US" dirty="0" smtClean="0"/>
              <a:t> instead. You can even specify the complete path to the view file, relative to your application’s root folder, such as View ("Views/</a:t>
            </a:r>
            <a:r>
              <a:rPr lang="en-US" dirty="0" err="1" smtClean="0"/>
              <a:t>global.cshtml</a:t>
            </a:r>
            <a:r>
              <a:rPr lang="en-US" dirty="0" smtClean="0"/>
              <a:t>");,which would look for the template at the Views/global .</a:t>
            </a:r>
            <a:r>
              <a:rPr lang="en-US" dirty="0" err="1" smtClean="0"/>
              <a:t>chtml</a:t>
            </a:r>
            <a:r>
              <a:rPr lang="en-US" dirty="0" smtClean="0"/>
              <a:t> location.</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8</a:t>
            </a:fld>
            <a:endParaRPr lang="en-US"/>
          </a:p>
        </p:txBody>
      </p:sp>
    </p:spTree>
    <p:extLst>
      <p:ext uri="{BB962C8B-B14F-4D97-AF65-F5344CB8AC3E}">
        <p14:creationId xmlns:p14="http://schemas.microsoft.com/office/powerpoint/2010/main" val="398968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9</a:t>
            </a:fld>
            <a:endParaRPr lang="en-US"/>
          </a:p>
        </p:txBody>
      </p:sp>
    </p:spTree>
    <p:extLst>
      <p:ext uri="{BB962C8B-B14F-4D97-AF65-F5344CB8AC3E}">
        <p14:creationId xmlns:p14="http://schemas.microsoft.com/office/powerpoint/2010/main" val="2653368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D916546-58D0-4F73-9F50-F55EDD9E8F86}" type="datetime1">
              <a:rPr lang="en-US" smtClean="0"/>
              <a:t>3/18/2019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5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F6F0ECB-F028-4A87-AEE5-BBCFA3DB4CEB}" type="datetime1">
              <a:rPr lang="en-US" smtClean="0"/>
              <a:t>3/18/2019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467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D517E2-F523-4228-8DB3-1CD7C9C62AED}" type="datetime1">
              <a:rPr lang="en-US" smtClean="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6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109D917-0FFD-4C05-A78A-BC07AAE80D35}" type="datetime1">
              <a:rPr lang="en-US" smtClean="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52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223F93-DED0-45EE-88D7-2E26B2D9C794}" type="datetime1">
              <a:rPr lang="en-US" smtClean="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800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98BEEB-3778-4C10-BF28-AF887080A25D}" type="datetime1">
              <a:rPr lang="en-US" smtClean="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408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0CFD7A-4291-43CD-8CEA-E6FD886D2F68}" type="datetime1">
              <a:rPr lang="en-US" smtClean="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10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D343B1-4155-477F-8933-0B4A108C70A0}" type="datetime1">
              <a:rPr lang="en-US" smtClean="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061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E839B9-0E57-478D-A26B-F0B74F548898}" type="datetime1">
              <a:rPr lang="en-US" smtClean="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127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5804BF-143D-44E1-801A-8FE8C5E747E2}" type="datetime1">
              <a:rPr lang="en-US" smtClean="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6130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4ED830-2487-465E-9DEE-594A02959AAB}" type="datetime1">
              <a:rPr lang="en-US" smtClean="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35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FF6459-6BB6-4550-B983-2BDCB842DCCB}" type="datetime1">
              <a:rPr lang="en-US" smtClean="0"/>
              <a:t>3/18/2019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068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4F8B57-320B-44D2-B2C1-35DAF6032A5D}" type="datetime1">
              <a:rPr lang="en-US" smtClean="0"/>
              <a:t>3/18/2019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91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5954749-9C09-4EBE-942E-6A462313D47A}" type="datetime1">
              <a:rPr lang="en-US" smtClean="0"/>
              <a:t>3/18/2019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3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271F5-EB47-45C8-A68F-F5F9F5D068CA}" type="datetime1">
              <a:rPr lang="en-US" smtClean="0"/>
              <a:t>3/18/2019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572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A7863-CF81-4C64-ADC9-B6D2DE4865BB}" type="datetime1">
              <a:rPr lang="en-US" smtClean="0"/>
              <a:t>3/18/2019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36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59194C-0F4F-4E1D-AACF-D0B6B11A2C08}" type="datetime1">
              <a:rPr lang="en-US" smtClean="0"/>
              <a:t>3/18/2019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8791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6C357F-0C96-46F0-852B-AEE1489B4617}" type="datetime1">
              <a:rPr lang="en-US" smtClean="0"/>
              <a:t>3/18/2019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88500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err="1" smtClean="0"/>
              <a:t>ASP.Net</a:t>
            </a:r>
            <a:r>
              <a:rPr lang="en-US" sz="3600" dirty="0" smtClean="0"/>
              <a:t> Core </a:t>
            </a:r>
            <a:r>
              <a:rPr lang="en-US" sz="3600" dirty="0"/>
              <a:t>–Rendering HTML using Razor </a:t>
            </a:r>
            <a:r>
              <a:rPr lang="en-US" sz="3600" dirty="0" smtClean="0"/>
              <a:t>views</a:t>
            </a:r>
            <a:endParaRPr lang="en-US" sz="3600" dirty="0"/>
          </a:p>
        </p:txBody>
      </p:sp>
      <p:sp>
        <p:nvSpPr>
          <p:cNvPr id="3" name="Subtitle 2"/>
          <p:cNvSpPr>
            <a:spLocks noGrp="1"/>
          </p:cNvSpPr>
          <p:nvPr>
            <p:ph type="subTitle" idx="1"/>
          </p:nvPr>
        </p:nvSpPr>
        <p:spPr/>
        <p:txBody>
          <a:bodyPr>
            <a:normAutofit lnSpcReduction="10000"/>
          </a:bodyPr>
          <a:lstStyle/>
          <a:p>
            <a:r>
              <a:rPr lang="en-US" dirty="0" smtClean="0"/>
              <a:t>Kamal </a:t>
            </a:r>
            <a:r>
              <a:rPr lang="en-US" dirty="0" err="1" smtClean="0"/>
              <a:t>Beydoun</a:t>
            </a:r>
            <a:endParaRPr lang="en-US" dirty="0" smtClean="0"/>
          </a:p>
          <a:p>
            <a:r>
              <a:rPr lang="en-US" dirty="0" smtClean="0"/>
              <a:t>Lebanese University – Faculty of Sciences I</a:t>
            </a:r>
          </a:p>
          <a:p>
            <a:r>
              <a:rPr lang="en-US" dirty="0" smtClean="0"/>
              <a:t>Kamal.beydoun@ul.edu.lb</a:t>
            </a:r>
            <a:endParaRPr lang="en-US" dirty="0"/>
          </a:p>
        </p:txBody>
      </p:sp>
    </p:spTree>
    <p:extLst>
      <p:ext uri="{BB962C8B-B14F-4D97-AF65-F5344CB8AC3E}">
        <p14:creationId xmlns:p14="http://schemas.microsoft.com/office/powerpoint/2010/main" val="336939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28079" t="15751" r="30635" b="6210"/>
          <a:stretch/>
        </p:blipFill>
        <p:spPr>
          <a:xfrm>
            <a:off x="3756793" y="911921"/>
            <a:ext cx="4662378" cy="4957232"/>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2386014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11531" t="54083" r="14833" b="26013"/>
          <a:stretch/>
        </p:blipFill>
        <p:spPr>
          <a:xfrm>
            <a:off x="1540043" y="2919576"/>
            <a:ext cx="4851692" cy="737684"/>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11</a:t>
            </a:fld>
            <a:endParaRPr lang="en-US" dirty="0"/>
          </a:p>
        </p:txBody>
      </p:sp>
      <p:pic>
        <p:nvPicPr>
          <p:cNvPr id="6" name="Picture 5"/>
          <p:cNvPicPr>
            <a:picLocks noChangeAspect="1"/>
          </p:cNvPicPr>
          <p:nvPr/>
        </p:nvPicPr>
        <p:blipFill rotWithShape="1">
          <a:blip r:embed="rId4"/>
          <a:srcRect l="16805" t="23827" r="19722" b="46790"/>
          <a:stretch/>
        </p:blipFill>
        <p:spPr>
          <a:xfrm>
            <a:off x="1540042" y="3657260"/>
            <a:ext cx="4851693" cy="1280160"/>
          </a:xfrm>
          <a:prstGeom prst="rect">
            <a:avLst/>
          </a:prstGeom>
        </p:spPr>
      </p:pic>
      <p:pic>
        <p:nvPicPr>
          <p:cNvPr id="7" name="Picture 6"/>
          <p:cNvPicPr>
            <a:picLocks noChangeAspect="1"/>
          </p:cNvPicPr>
          <p:nvPr/>
        </p:nvPicPr>
        <p:blipFill rotWithShape="1">
          <a:blip r:embed="rId5"/>
          <a:srcRect l="12638" t="39630" r="28751" b="30740"/>
          <a:stretch/>
        </p:blipFill>
        <p:spPr>
          <a:xfrm>
            <a:off x="6902604" y="3288418"/>
            <a:ext cx="4101786" cy="1166385"/>
          </a:xfrm>
          <a:prstGeom prst="rect">
            <a:avLst/>
          </a:prstGeom>
        </p:spPr>
      </p:pic>
      <p:sp>
        <p:nvSpPr>
          <p:cNvPr id="8" name="Striped Right Arrow 7"/>
          <p:cNvSpPr/>
          <p:nvPr/>
        </p:nvSpPr>
        <p:spPr>
          <a:xfrm>
            <a:off x="6391735" y="3802566"/>
            <a:ext cx="522021" cy="26762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1807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idx="1"/>
          </p:nvPr>
        </p:nvPicPr>
        <p:blipFill rotWithShape="1">
          <a:blip r:embed="rId3"/>
          <a:srcRect l="10551" t="22403" r="8345" b="15084"/>
          <a:stretch/>
        </p:blipFill>
        <p:spPr>
          <a:xfrm>
            <a:off x="2096735" y="2497873"/>
            <a:ext cx="8005986" cy="3471127"/>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2085246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data to views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b="1" dirty="0" smtClean="0"/>
              <a:t>View model </a:t>
            </a:r>
            <a:r>
              <a:rPr lang="en-US" dirty="0" smtClean="0"/>
              <a:t>— used </a:t>
            </a:r>
            <a:r>
              <a:rPr lang="en-US" dirty="0"/>
              <a:t>to </a:t>
            </a:r>
            <a:r>
              <a:rPr lang="en-US" b="1" dirty="0"/>
              <a:t>encapsulate any data</a:t>
            </a:r>
            <a:r>
              <a:rPr lang="en-US" dirty="0"/>
              <a:t> that </a:t>
            </a:r>
            <a:r>
              <a:rPr lang="en-US" dirty="0" smtClean="0"/>
              <a:t>needs to </a:t>
            </a:r>
            <a:r>
              <a:rPr lang="en-US" dirty="0"/>
              <a:t>be displayed, which is specific to that view</a:t>
            </a:r>
            <a:r>
              <a:rPr lang="en-US" dirty="0" smtClean="0"/>
              <a:t>.</a:t>
            </a:r>
          </a:p>
          <a:p>
            <a:pPr lvl="1" algn="just">
              <a:buFont typeface="Wingdings" panose="05000000000000000000" pitchFamily="2" charset="2"/>
              <a:buChar char="Ø"/>
            </a:pPr>
            <a:r>
              <a:rPr lang="en-US" dirty="0" smtClean="0"/>
              <a:t>strongly </a:t>
            </a:r>
            <a:r>
              <a:rPr lang="en-US" dirty="0"/>
              <a:t>typed </a:t>
            </a:r>
            <a:r>
              <a:rPr lang="en-US" b="1" dirty="0"/>
              <a:t>class</a:t>
            </a:r>
            <a:r>
              <a:rPr lang="en-US" dirty="0"/>
              <a:t> that </a:t>
            </a:r>
            <a:r>
              <a:rPr lang="en-US" dirty="0" smtClean="0"/>
              <a:t>can be </a:t>
            </a:r>
            <a:r>
              <a:rPr lang="en-US" dirty="0"/>
              <a:t>any sort of object you like. </a:t>
            </a:r>
            <a:endParaRPr lang="en-US" dirty="0" smtClean="0"/>
          </a:p>
          <a:p>
            <a:pPr lvl="1" algn="just">
              <a:buFont typeface="Wingdings" panose="05000000000000000000" pitchFamily="2" charset="2"/>
              <a:buChar char="Ø"/>
            </a:pPr>
            <a:r>
              <a:rPr lang="en-US" b="1" dirty="0" smtClean="0"/>
              <a:t>available </a:t>
            </a:r>
            <a:r>
              <a:rPr lang="en-US" b="1" dirty="0"/>
              <a:t>in the view </a:t>
            </a:r>
            <a:r>
              <a:rPr lang="en-US" dirty="0"/>
              <a:t>when </a:t>
            </a:r>
            <a:r>
              <a:rPr lang="en-US" dirty="0" smtClean="0"/>
              <a:t>it’s rendered</a:t>
            </a:r>
            <a:r>
              <a:rPr lang="en-US" dirty="0"/>
              <a:t>, as you’ll see shortly.</a:t>
            </a:r>
          </a:p>
          <a:p>
            <a:pPr algn="just">
              <a:buFont typeface="Wingdings" panose="05000000000000000000" pitchFamily="2" charset="2"/>
              <a:buChar char="Ø"/>
            </a:pPr>
            <a:r>
              <a:rPr lang="en-US" b="1" dirty="0" err="1" smtClean="0"/>
              <a:t>ViewData</a:t>
            </a:r>
            <a:r>
              <a:rPr lang="en-US" dirty="0" smtClean="0"/>
              <a:t> —This </a:t>
            </a:r>
            <a:r>
              <a:rPr lang="en-US" dirty="0"/>
              <a:t>is a </a:t>
            </a:r>
            <a:r>
              <a:rPr lang="en-US" b="1" dirty="0"/>
              <a:t>dictionary of objects </a:t>
            </a:r>
            <a:r>
              <a:rPr lang="en-US" dirty="0"/>
              <a:t>with </a:t>
            </a:r>
            <a:r>
              <a:rPr lang="en-US" b="1" dirty="0"/>
              <a:t>string keys </a:t>
            </a:r>
            <a:r>
              <a:rPr lang="en-US" dirty="0"/>
              <a:t>that can be used </a:t>
            </a:r>
            <a:r>
              <a:rPr lang="en-US" dirty="0" smtClean="0"/>
              <a:t>to pass </a:t>
            </a:r>
            <a:r>
              <a:rPr lang="en-US" dirty="0"/>
              <a:t>arbitrary data from the controller to the view</a:t>
            </a:r>
            <a:r>
              <a:rPr lang="en-US" dirty="0" smtClean="0"/>
              <a:t>.</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3744268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data to views</a:t>
            </a:r>
          </a:p>
        </p:txBody>
      </p:sp>
      <p:sp>
        <p:nvSpPr>
          <p:cNvPr id="3" name="Content Placeholder 2"/>
          <p:cNvSpPr>
            <a:spLocks noGrp="1"/>
          </p:cNvSpPr>
          <p:nvPr>
            <p:ph idx="1"/>
          </p:nvPr>
        </p:nvSpPr>
        <p:spPr/>
        <p:txBody>
          <a:bodyPr>
            <a:normAutofit fontScale="92500"/>
          </a:bodyPr>
          <a:lstStyle/>
          <a:p>
            <a:pPr algn="just">
              <a:buFont typeface="Wingdings" panose="05000000000000000000" pitchFamily="2" charset="2"/>
              <a:buChar char="Ø"/>
            </a:pPr>
            <a:r>
              <a:rPr lang="en-US" b="1" dirty="0" err="1" smtClean="0"/>
              <a:t>ViewBag</a:t>
            </a:r>
            <a:r>
              <a:rPr lang="en-US" dirty="0" smtClean="0"/>
              <a:t> —A </a:t>
            </a:r>
            <a:r>
              <a:rPr lang="en-US" dirty="0"/>
              <a:t>version of the </a:t>
            </a:r>
            <a:r>
              <a:rPr lang="en-US" dirty="0" err="1"/>
              <a:t>ViewData</a:t>
            </a:r>
            <a:r>
              <a:rPr lang="en-US" dirty="0"/>
              <a:t> that uses C# dynamic objects instead </a:t>
            </a:r>
            <a:r>
              <a:rPr lang="en-US" dirty="0" smtClean="0"/>
              <a:t>of string </a:t>
            </a:r>
            <a:r>
              <a:rPr lang="en-US" dirty="0"/>
              <a:t>keys. It’s a wrapper around the </a:t>
            </a:r>
            <a:r>
              <a:rPr lang="en-US" dirty="0" err="1"/>
              <a:t>ViewData</a:t>
            </a:r>
            <a:r>
              <a:rPr lang="en-US" dirty="0"/>
              <a:t> object, so you can use it </a:t>
            </a:r>
            <a:r>
              <a:rPr lang="en-US" dirty="0" smtClean="0"/>
              <a:t>in place </a:t>
            </a:r>
            <a:r>
              <a:rPr lang="en-US" dirty="0"/>
              <a:t>of </a:t>
            </a:r>
            <a:r>
              <a:rPr lang="en-US" dirty="0" err="1"/>
              <a:t>ViewData</a:t>
            </a:r>
            <a:r>
              <a:rPr lang="en-US" dirty="0"/>
              <a:t> if you prefer dynamic to Dictionary</a:t>
            </a:r>
            <a:r>
              <a:rPr lang="en-US" dirty="0" smtClean="0"/>
              <a:t>.</a:t>
            </a:r>
          </a:p>
          <a:p>
            <a:pPr algn="just">
              <a:buFont typeface="Wingdings" panose="05000000000000000000" pitchFamily="2" charset="2"/>
              <a:buChar char="Ø"/>
            </a:pPr>
            <a:r>
              <a:rPr lang="en-US" b="1" dirty="0" err="1" smtClean="0"/>
              <a:t>HttpContext</a:t>
            </a:r>
            <a:r>
              <a:rPr lang="en-US" dirty="0" smtClean="0"/>
              <a:t> — Available </a:t>
            </a:r>
            <a:r>
              <a:rPr lang="en-US" dirty="0"/>
              <a:t>in both the controller and view, so you could use it to transfer data between them. </a:t>
            </a:r>
            <a:endParaRPr lang="en-US" dirty="0" smtClean="0"/>
          </a:p>
          <a:p>
            <a:pPr lvl="1" algn="just">
              <a:buFont typeface="Wingdings" panose="05000000000000000000" pitchFamily="2" charset="2"/>
              <a:buChar char="Ø"/>
            </a:pPr>
            <a:r>
              <a:rPr lang="en-US" dirty="0" smtClean="0"/>
              <a:t>But don’t—there’s </a:t>
            </a:r>
            <a:r>
              <a:rPr lang="en-US" dirty="0"/>
              <a:t>no need for it with the other methods and abstractions available to you</a:t>
            </a:r>
            <a:r>
              <a:rPr lang="en-US" dirty="0" smtClean="0"/>
              <a:t>.</a:t>
            </a:r>
          </a:p>
          <a:p>
            <a:pPr marL="0" indent="0" algn="just">
              <a:buNone/>
            </a:pPr>
            <a:r>
              <a:rPr lang="en-US" b="1" dirty="0" smtClean="0">
                <a:solidFill>
                  <a:srgbClr val="FF0000"/>
                </a:solidFill>
              </a:rPr>
              <a:t>The </a:t>
            </a:r>
            <a:r>
              <a:rPr lang="en-US" b="1" dirty="0">
                <a:solidFill>
                  <a:srgbClr val="FF0000"/>
                </a:solidFill>
              </a:rPr>
              <a:t>best approach </a:t>
            </a:r>
            <a:r>
              <a:rPr lang="en-US" b="1" dirty="0" smtClean="0">
                <a:solidFill>
                  <a:srgbClr val="FF0000"/>
                </a:solidFill>
              </a:rPr>
              <a:t>is </a:t>
            </a:r>
            <a:r>
              <a:rPr lang="en-US" b="1" dirty="0">
                <a:solidFill>
                  <a:srgbClr val="FF0000"/>
                </a:solidFill>
              </a:rPr>
              <a:t>to use a </a:t>
            </a:r>
            <a:r>
              <a:rPr lang="en-US" b="1" dirty="0">
                <a:solidFill>
                  <a:schemeClr val="accent2">
                    <a:lumMod val="75000"/>
                  </a:schemeClr>
                </a:solidFill>
              </a:rPr>
              <a:t>view model</a:t>
            </a:r>
            <a:r>
              <a:rPr lang="en-US" b="1" dirty="0">
                <a:solidFill>
                  <a:srgbClr val="FF0000"/>
                </a:solidFill>
              </a:rPr>
              <a:t>. There’s nothing special about a view model</a:t>
            </a:r>
            <a:r>
              <a:rPr lang="en-US" b="1" dirty="0" smtClean="0">
                <a:solidFill>
                  <a:srgbClr val="FF0000"/>
                </a:solidFill>
              </a:rPr>
              <a:t>;</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86667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Passing a view model to a view for a controller</a:t>
            </a:r>
          </a:p>
        </p:txBody>
      </p:sp>
      <p:pic>
        <p:nvPicPr>
          <p:cNvPr id="4" name="Content Placeholder 3"/>
          <p:cNvPicPr>
            <a:picLocks noGrp="1" noChangeAspect="1"/>
          </p:cNvPicPr>
          <p:nvPr>
            <p:ph idx="1"/>
          </p:nvPr>
        </p:nvPicPr>
        <p:blipFill rotWithShape="1">
          <a:blip r:embed="rId3"/>
          <a:srcRect l="31490" t="35935" r="31467" b="53911"/>
          <a:stretch/>
        </p:blipFill>
        <p:spPr>
          <a:xfrm>
            <a:off x="815902" y="2758559"/>
            <a:ext cx="6113224" cy="942567"/>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15</a:t>
            </a:fld>
            <a:endParaRPr lang="en-US" dirty="0"/>
          </a:p>
        </p:txBody>
      </p:sp>
      <p:pic>
        <p:nvPicPr>
          <p:cNvPr id="6" name="Picture 5"/>
          <p:cNvPicPr>
            <a:picLocks noChangeAspect="1"/>
          </p:cNvPicPr>
          <p:nvPr/>
        </p:nvPicPr>
        <p:blipFill rotWithShape="1">
          <a:blip r:embed="rId3"/>
          <a:srcRect l="26805" t="60370" r="30278" b="16667"/>
          <a:stretch/>
        </p:blipFill>
        <p:spPr>
          <a:xfrm>
            <a:off x="815902" y="3701126"/>
            <a:ext cx="6113222" cy="1839902"/>
          </a:xfrm>
          <a:prstGeom prst="rect">
            <a:avLst/>
          </a:prstGeom>
        </p:spPr>
      </p:pic>
      <p:sp>
        <p:nvSpPr>
          <p:cNvPr id="7" name="Rectangle 6"/>
          <p:cNvSpPr/>
          <p:nvPr/>
        </p:nvSpPr>
        <p:spPr>
          <a:xfrm>
            <a:off x="6701883" y="2814317"/>
            <a:ext cx="4866144" cy="2862322"/>
          </a:xfrm>
          <a:prstGeom prst="rect">
            <a:avLst/>
          </a:prstGeom>
        </p:spPr>
        <p:txBody>
          <a:bodyPr wrap="square">
            <a:spAutoFit/>
          </a:bodyPr>
          <a:lstStyle/>
          <a:p>
            <a:pPr algn="just"/>
            <a:r>
              <a:rPr lang="en-US" dirty="0"/>
              <a:t>By passing it to the View method, the </a:t>
            </a:r>
            <a:r>
              <a:rPr lang="en-US" b="1" dirty="0" err="1">
                <a:solidFill>
                  <a:srgbClr val="FF0000"/>
                </a:solidFill>
              </a:rPr>
              <a:t>viewModel</a:t>
            </a:r>
            <a:r>
              <a:rPr lang="en-US" b="1" dirty="0">
                <a:solidFill>
                  <a:srgbClr val="FF0000"/>
                </a:solidFill>
              </a:rPr>
              <a:t> instance will be available in the template</a:t>
            </a:r>
            <a:r>
              <a:rPr lang="en-US" dirty="0"/>
              <a:t>, allowing you to access the values it contains from the view template. </a:t>
            </a:r>
            <a:endParaRPr lang="en-US" dirty="0" smtClean="0"/>
          </a:p>
          <a:p>
            <a:pPr algn="just"/>
            <a:endParaRPr lang="en-US" dirty="0" smtClean="0"/>
          </a:p>
          <a:p>
            <a:pPr algn="just"/>
            <a:r>
              <a:rPr lang="en-US" dirty="0" smtClean="0"/>
              <a:t>All that’s </a:t>
            </a:r>
            <a:r>
              <a:rPr lang="en-US" b="1" dirty="0" smtClean="0">
                <a:solidFill>
                  <a:srgbClr val="FF0000"/>
                </a:solidFill>
              </a:rPr>
              <a:t>required</a:t>
            </a:r>
            <a:r>
              <a:rPr lang="en-US" dirty="0" smtClean="0"/>
              <a:t> </a:t>
            </a:r>
            <a:r>
              <a:rPr lang="en-US" dirty="0"/>
              <a:t>is to add an </a:t>
            </a:r>
            <a:r>
              <a:rPr lang="en-US" b="1" dirty="0"/>
              <a:t>@model directive at the top of your template </a:t>
            </a:r>
            <a:r>
              <a:rPr lang="en-US" dirty="0"/>
              <a:t>so that it knows </a:t>
            </a:r>
            <a:r>
              <a:rPr lang="en-US" dirty="0" smtClean="0"/>
              <a:t>the type </a:t>
            </a:r>
            <a:r>
              <a:rPr lang="en-US" dirty="0"/>
              <a:t>of the view model it should </a:t>
            </a:r>
            <a:r>
              <a:rPr lang="en-US" dirty="0" smtClean="0"/>
              <a:t>expect</a:t>
            </a:r>
          </a:p>
          <a:p>
            <a:pPr algn="just"/>
            <a:endParaRPr lang="en-US" dirty="0"/>
          </a:p>
          <a:p>
            <a:pPr algn="just"/>
            <a:r>
              <a:rPr lang="en-US" b="1" dirty="0"/>
              <a:t>@model </a:t>
            </a:r>
            <a:r>
              <a:rPr lang="en-US" b="1" dirty="0" err="1"/>
              <a:t>ToDoItemViewModel</a:t>
            </a:r>
            <a:endParaRPr lang="en-US" b="1" dirty="0"/>
          </a:p>
        </p:txBody>
      </p:sp>
    </p:spTree>
    <p:extLst>
      <p:ext uri="{BB962C8B-B14F-4D97-AF65-F5344CB8AC3E}">
        <p14:creationId xmlns:p14="http://schemas.microsoft.com/office/powerpoint/2010/main" val="11043383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Model</a:t>
            </a:r>
            <a:r>
              <a:rPr lang="en-US" dirty="0" smtClean="0"/>
              <a:t> </a:t>
            </a:r>
            <a:r>
              <a:rPr lang="en-US" dirty="0"/>
              <a:t>property</a:t>
            </a:r>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smtClean="0"/>
              <a:t>You </a:t>
            </a:r>
            <a:r>
              <a:rPr lang="en-US" dirty="0"/>
              <a:t>can access any of the </a:t>
            </a:r>
            <a:r>
              <a:rPr lang="en-US" dirty="0" smtClean="0"/>
              <a:t>data.</a:t>
            </a:r>
          </a:p>
          <a:p>
            <a:pPr lvl="1" algn="just">
              <a:buFont typeface="Wingdings" panose="05000000000000000000" pitchFamily="2" charset="2"/>
              <a:buChar char="Ø"/>
            </a:pPr>
            <a:r>
              <a:rPr lang="en-US" dirty="0" smtClean="0"/>
              <a:t>to </a:t>
            </a:r>
            <a:r>
              <a:rPr lang="en-US" dirty="0"/>
              <a:t>display the Title property </a:t>
            </a:r>
            <a:r>
              <a:rPr lang="en-US" dirty="0" smtClean="0"/>
              <a:t>from the </a:t>
            </a:r>
            <a:r>
              <a:rPr lang="en-US" dirty="0" err="1"/>
              <a:t>ToDoItemViewModel</a:t>
            </a:r>
            <a:r>
              <a:rPr lang="en-US" dirty="0"/>
              <a:t>, you’d use </a:t>
            </a:r>
            <a:r>
              <a:rPr lang="en-US" b="1" dirty="0"/>
              <a:t>&lt;h1&gt;@</a:t>
            </a:r>
            <a:r>
              <a:rPr lang="en-US" b="1" dirty="0" err="1"/>
              <a:t>Model.Title</a:t>
            </a:r>
            <a:r>
              <a:rPr lang="en-US" b="1" dirty="0"/>
              <a:t>&lt;/h1&gt;</a:t>
            </a:r>
            <a:r>
              <a:rPr lang="en-US" dirty="0"/>
              <a:t>. </a:t>
            </a:r>
            <a:endParaRPr lang="en-US" dirty="0" smtClean="0"/>
          </a:p>
          <a:p>
            <a:pPr marL="0" indent="0" algn="just">
              <a:buNone/>
            </a:pPr>
            <a:r>
              <a:rPr lang="en-US" dirty="0"/>
              <a:t>	</a:t>
            </a:r>
            <a:r>
              <a:rPr lang="en-US" dirty="0" smtClean="0"/>
              <a:t>			</a:t>
            </a:r>
            <a:r>
              <a:rPr lang="en-US" dirty="0" smtClean="0">
                <a:sym typeface="Wingdings" panose="05000000000000000000" pitchFamily="2" charset="2"/>
              </a:rPr>
              <a:t> </a:t>
            </a:r>
            <a:r>
              <a:rPr lang="en-US" dirty="0" smtClean="0"/>
              <a:t>&lt;</a:t>
            </a:r>
            <a:r>
              <a:rPr lang="en-US" dirty="0"/>
              <a:t>h1&gt;Tasks </a:t>
            </a:r>
            <a:r>
              <a:rPr lang="en-US" dirty="0" smtClean="0"/>
              <a:t>for today&lt;h1&gt;.</a:t>
            </a:r>
          </a:p>
          <a:p>
            <a:pPr algn="just">
              <a:buFont typeface="Wingdings" panose="05000000000000000000" pitchFamily="2" charset="2"/>
              <a:buChar char="Ø"/>
            </a:pPr>
            <a:r>
              <a:rPr lang="en-US" dirty="0"/>
              <a:t>T</a:t>
            </a:r>
            <a:r>
              <a:rPr lang="en-US" dirty="0" smtClean="0"/>
              <a:t>he </a:t>
            </a:r>
            <a:r>
              <a:rPr lang="en-US" b="1" dirty="0"/>
              <a:t>@model directive </a:t>
            </a:r>
            <a:r>
              <a:rPr lang="en-US" dirty="0"/>
              <a:t>should be at the top of your view, and has a lowercase </a:t>
            </a:r>
            <a:r>
              <a:rPr lang="en-US" b="1" dirty="0"/>
              <a:t>m</a:t>
            </a:r>
            <a:r>
              <a:rPr lang="en-US" dirty="0"/>
              <a:t>. </a:t>
            </a:r>
            <a:endParaRPr lang="en-US" dirty="0" smtClean="0"/>
          </a:p>
          <a:p>
            <a:pPr algn="just">
              <a:buFont typeface="Wingdings" panose="05000000000000000000" pitchFamily="2" charset="2"/>
              <a:buChar char="Ø"/>
            </a:pPr>
            <a:r>
              <a:rPr lang="en-US" dirty="0" smtClean="0"/>
              <a:t>The </a:t>
            </a:r>
            <a:r>
              <a:rPr lang="en-US" dirty="0"/>
              <a:t>Model property </a:t>
            </a:r>
            <a:r>
              <a:rPr lang="en-US" b="1" dirty="0"/>
              <a:t>can be accessed anywhere </a:t>
            </a:r>
            <a:r>
              <a:rPr lang="en-US" dirty="0"/>
              <a:t>in the view and has an uppercase </a:t>
            </a:r>
            <a:r>
              <a:rPr lang="en-US" b="1" dirty="0"/>
              <a:t>M</a:t>
            </a:r>
            <a:r>
              <a:rPr lang="en-US" dirty="0"/>
              <a:t>.</a:t>
            </a:r>
          </a:p>
          <a:p>
            <a:pPr marL="0" indent="0" algn="just">
              <a:buNone/>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738207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ViewData</a:t>
            </a:r>
            <a:r>
              <a:rPr lang="en-US" dirty="0"/>
              <a:t> C</a:t>
            </a:r>
            <a:r>
              <a:rPr lang="en-US" dirty="0" smtClean="0"/>
              <a:t>ollection </a:t>
            </a:r>
            <a:endParaRPr lang="en-US" dirty="0"/>
          </a:p>
        </p:txBody>
      </p:sp>
      <p:sp>
        <p:nvSpPr>
          <p:cNvPr id="3" name="Content Placeholder 2"/>
          <p:cNvSpPr>
            <a:spLocks noGrp="1"/>
          </p:cNvSpPr>
          <p:nvPr>
            <p:ph idx="1"/>
          </p:nvPr>
        </p:nvSpPr>
        <p:spPr/>
        <p:txBody>
          <a:bodyPr>
            <a:normAutofit/>
          </a:bodyPr>
          <a:lstStyle/>
          <a:p>
            <a:pPr marL="0" indent="0" algn="just">
              <a:buNone/>
            </a:pPr>
            <a:r>
              <a:rPr lang="en-US" dirty="0" smtClean="0"/>
              <a:t>	public </a:t>
            </a:r>
            <a:r>
              <a:rPr lang="en-US" dirty="0" err="1"/>
              <a:t>IActionResult</a:t>
            </a:r>
            <a:r>
              <a:rPr lang="en-US" dirty="0"/>
              <a:t> Contact() { </a:t>
            </a:r>
            <a:endParaRPr lang="en-US" dirty="0" smtClean="0"/>
          </a:p>
          <a:p>
            <a:pPr marL="0" indent="0" algn="just">
              <a:buNone/>
            </a:pPr>
            <a:r>
              <a:rPr lang="en-US" dirty="0" smtClean="0"/>
              <a:t>		</a:t>
            </a:r>
            <a:r>
              <a:rPr lang="en-US" dirty="0" err="1" smtClean="0"/>
              <a:t>ViewData</a:t>
            </a:r>
            <a:r>
              <a:rPr lang="en-US" dirty="0"/>
              <a:t>["Message"] = "Your contact page.";</a:t>
            </a:r>
            <a:endParaRPr lang="en-US" dirty="0" smtClean="0"/>
          </a:p>
          <a:p>
            <a:pPr marL="0" indent="0" algn="just">
              <a:buNone/>
            </a:pPr>
            <a:r>
              <a:rPr lang="en-US" dirty="0" smtClean="0"/>
              <a:t>			return </a:t>
            </a:r>
            <a:r>
              <a:rPr lang="en-US" dirty="0"/>
              <a:t>View(); </a:t>
            </a:r>
            <a:endParaRPr lang="en-US" dirty="0" smtClean="0"/>
          </a:p>
          <a:p>
            <a:pPr marL="0" indent="0" algn="just">
              <a:buNone/>
            </a:pPr>
            <a:r>
              <a:rPr lang="en-US" dirty="0"/>
              <a:t>	</a:t>
            </a:r>
            <a:r>
              <a:rPr lang="en-US" dirty="0" smtClean="0"/>
              <a:t>		} </a:t>
            </a:r>
          </a:p>
          <a:p>
            <a:pPr marL="0" indent="0" algn="just">
              <a:buNone/>
            </a:pPr>
            <a:r>
              <a:rPr lang="en-US" dirty="0" smtClean="0"/>
              <a:t>They’re </a:t>
            </a:r>
            <a:r>
              <a:rPr lang="en-US" dirty="0"/>
              <a:t>then displayed in the template using </a:t>
            </a:r>
            <a:endParaRPr lang="en-US" dirty="0" smtClean="0"/>
          </a:p>
          <a:p>
            <a:pPr marL="0" indent="0" algn="just">
              <a:buNone/>
            </a:pPr>
            <a:r>
              <a:rPr lang="en-US" b="1" dirty="0"/>
              <a:t>	</a:t>
            </a:r>
            <a:r>
              <a:rPr lang="en-US" b="1" dirty="0" smtClean="0"/>
              <a:t>@</a:t>
            </a:r>
            <a:r>
              <a:rPr lang="en-US" b="1" dirty="0" err="1"/>
              <a:t>ViewData</a:t>
            </a:r>
            <a:r>
              <a:rPr lang="en-US" b="1" dirty="0"/>
              <a:t>["Message"]</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5971587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ViewData</a:t>
            </a:r>
            <a:r>
              <a:rPr lang="en-US" dirty="0"/>
              <a:t> Collection </a:t>
            </a:r>
          </a:p>
        </p:txBody>
      </p:sp>
      <p:sp>
        <p:nvSpPr>
          <p:cNvPr id="5" name="Slide Number Placeholder 4"/>
          <p:cNvSpPr>
            <a:spLocks noGrp="1"/>
          </p:cNvSpPr>
          <p:nvPr>
            <p:ph type="sldNum" sz="quarter" idx="12"/>
          </p:nvPr>
        </p:nvSpPr>
        <p:spPr/>
        <p:txBody>
          <a:bodyPr/>
          <a:lstStyle/>
          <a:p>
            <a:fld id="{6113E31D-E2AB-40D1-8B51-AFA5AFEF393A}" type="slidenum">
              <a:rPr lang="en-US" smtClean="0"/>
              <a:t>18</a:t>
            </a:fld>
            <a:endParaRPr lang="en-US" dirty="0"/>
          </a:p>
        </p:txBody>
      </p:sp>
      <p:sp>
        <p:nvSpPr>
          <p:cNvPr id="6" name="Content Placeholder 5"/>
          <p:cNvSpPr>
            <a:spLocks noGrp="1"/>
          </p:cNvSpPr>
          <p:nvPr>
            <p:ph idx="1"/>
          </p:nvPr>
        </p:nvSpPr>
        <p:spPr>
          <a:xfrm>
            <a:off x="1295401" y="2556932"/>
            <a:ext cx="9601196" cy="2911566"/>
          </a:xfrm>
          <a:prstGeom prst="rect">
            <a:avLst/>
          </a:prstGeom>
        </p:spPr>
        <p:txBody>
          <a:bodyPr wrap="square">
            <a:spAutoFit/>
          </a:bodyPr>
          <a:lstStyle/>
          <a:p>
            <a:pPr marL="0" indent="0">
              <a:buNone/>
            </a:pPr>
            <a:r>
              <a:rPr lang="en-US" dirty="0"/>
              <a:t>You can also </a:t>
            </a:r>
            <a:r>
              <a:rPr lang="en-US" b="1" dirty="0"/>
              <a:t>set values </a:t>
            </a:r>
            <a:r>
              <a:rPr lang="en-US" dirty="0"/>
              <a:t>on the </a:t>
            </a:r>
            <a:r>
              <a:rPr lang="en-US" dirty="0" err="1"/>
              <a:t>ViewData</a:t>
            </a:r>
            <a:r>
              <a:rPr lang="en-US" dirty="0"/>
              <a:t> dictionary from within the view itself:</a:t>
            </a:r>
          </a:p>
          <a:p>
            <a:pPr marL="0" indent="0">
              <a:buNone/>
            </a:pPr>
            <a:r>
              <a:rPr lang="en-US" dirty="0"/>
              <a:t>@{</a:t>
            </a:r>
          </a:p>
          <a:p>
            <a:pPr marL="0" indent="0">
              <a:buNone/>
            </a:pPr>
            <a:r>
              <a:rPr lang="en-US" dirty="0"/>
              <a:t> </a:t>
            </a:r>
            <a:r>
              <a:rPr lang="en-US" dirty="0" smtClean="0"/>
              <a:t>	</a:t>
            </a:r>
            <a:r>
              <a:rPr lang="en-US" dirty="0" err="1" smtClean="0"/>
              <a:t>ViewData</a:t>
            </a:r>
            <a:r>
              <a:rPr lang="en-US" dirty="0"/>
              <a:t>["Title"] = "About";</a:t>
            </a:r>
          </a:p>
          <a:p>
            <a:pPr marL="0" indent="0">
              <a:buNone/>
            </a:pPr>
            <a:r>
              <a:rPr lang="en-US" dirty="0"/>
              <a:t>}</a:t>
            </a:r>
          </a:p>
          <a:p>
            <a:pPr marL="0" indent="0">
              <a:buNone/>
            </a:pPr>
            <a:r>
              <a:rPr lang="en-US" dirty="0"/>
              <a:t>&lt;h2&gt;@</a:t>
            </a:r>
            <a:r>
              <a:rPr lang="en-US" dirty="0" err="1"/>
              <a:t>ViewData</a:t>
            </a:r>
            <a:r>
              <a:rPr lang="en-US" dirty="0"/>
              <a:t>["Title"].&lt;/h2&gt;</a:t>
            </a:r>
          </a:p>
        </p:txBody>
      </p:sp>
    </p:spTree>
    <p:extLst>
      <p:ext uri="{BB962C8B-B14F-4D97-AF65-F5344CB8AC3E}">
        <p14:creationId xmlns:p14="http://schemas.microsoft.com/office/powerpoint/2010/main" val="910181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dynamic web pages with Razor</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 </a:t>
            </a:r>
            <a:r>
              <a:rPr lang="en-US" dirty="0" smtClean="0"/>
              <a:t>The </a:t>
            </a:r>
            <a:r>
              <a:rPr lang="en-US" dirty="0" err="1"/>
              <a:t>cshtml</a:t>
            </a:r>
            <a:r>
              <a:rPr lang="en-US" dirty="0"/>
              <a:t> files are compiled into normal C# </a:t>
            </a:r>
            <a:r>
              <a:rPr lang="en-US" dirty="0" smtClean="0"/>
              <a:t>code (</a:t>
            </a:r>
            <a:r>
              <a:rPr lang="en-US" dirty="0"/>
              <a:t>with string for the raw HTML sections</a:t>
            </a:r>
            <a:r>
              <a:rPr lang="en-US" dirty="0" smtClean="0"/>
              <a:t>)</a:t>
            </a:r>
          </a:p>
          <a:p>
            <a:pPr lvl="1" algn="just">
              <a:buFont typeface="Wingdings" panose="05000000000000000000" pitchFamily="2" charset="2"/>
              <a:buChar char="Ø"/>
            </a:pPr>
            <a:r>
              <a:rPr lang="en-US" dirty="0"/>
              <a:t>W</a:t>
            </a:r>
            <a:r>
              <a:rPr lang="en-US" dirty="0" smtClean="0"/>
              <a:t>hatever </a:t>
            </a:r>
            <a:r>
              <a:rPr lang="en-US" dirty="0"/>
              <a:t>weird and wonderful </a:t>
            </a:r>
            <a:r>
              <a:rPr lang="en-US" dirty="0" smtClean="0"/>
              <a:t>behavior you </a:t>
            </a:r>
            <a:r>
              <a:rPr lang="en-US" dirty="0"/>
              <a:t>need can be created.</a:t>
            </a:r>
          </a:p>
        </p:txBody>
      </p:sp>
      <p:sp>
        <p:nvSpPr>
          <p:cNvPr id="5" name="Slide Number Placeholder 4"/>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5421717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a:t>
            </a:r>
            <a:r>
              <a:rPr lang="en-US" dirty="0" smtClean="0"/>
              <a:t>:</a:t>
            </a:r>
            <a:r>
              <a:rPr lang="fr-FR" dirty="0" smtClean="0"/>
              <a:t> UI</a:t>
            </a:r>
            <a:endParaRPr lang="en-US" dirty="0"/>
          </a:p>
        </p:txBody>
      </p:sp>
      <p:sp>
        <p:nvSpPr>
          <p:cNvPr id="3" name="Content Placeholder 2"/>
          <p:cNvSpPr>
            <a:spLocks noGrp="1"/>
          </p:cNvSpPr>
          <p:nvPr>
            <p:ph idx="1"/>
          </p:nvPr>
        </p:nvSpPr>
        <p:spPr/>
        <p:txBody>
          <a:bodyPr>
            <a:normAutofit fontScale="85000" lnSpcReduction="20000"/>
          </a:bodyPr>
          <a:lstStyle/>
          <a:p>
            <a:pPr algn="just">
              <a:buFont typeface="Wingdings" panose="05000000000000000000" pitchFamily="2" charset="2"/>
              <a:buChar char="Ø"/>
            </a:pPr>
            <a:r>
              <a:rPr lang="en-US" dirty="0"/>
              <a:t>For desktop apps, that might be </a:t>
            </a:r>
            <a:r>
              <a:rPr lang="en-US" dirty="0" err="1"/>
              <a:t>WinForms</a:t>
            </a:r>
            <a:r>
              <a:rPr lang="en-US" dirty="0"/>
              <a:t> or </a:t>
            </a:r>
            <a:r>
              <a:rPr lang="en-US" dirty="0" smtClean="0"/>
              <a:t>Windows Presentation Foundation (WPF). </a:t>
            </a:r>
          </a:p>
          <a:p>
            <a:pPr algn="just">
              <a:buFont typeface="Wingdings" panose="05000000000000000000" pitchFamily="2" charset="2"/>
              <a:buChar char="Ø"/>
            </a:pPr>
            <a:r>
              <a:rPr lang="en-US" dirty="0" smtClean="0"/>
              <a:t>For </a:t>
            </a:r>
            <a:r>
              <a:rPr lang="en-US" b="1" dirty="0"/>
              <a:t>Web APIs</a:t>
            </a:r>
            <a:r>
              <a:rPr lang="en-US" dirty="0"/>
              <a:t>, that might be a nonvisual view, such as a </a:t>
            </a:r>
            <a:r>
              <a:rPr lang="en-US" b="1" dirty="0"/>
              <a:t>JSON</a:t>
            </a:r>
            <a:r>
              <a:rPr lang="en-US" dirty="0"/>
              <a:t> or </a:t>
            </a:r>
            <a:r>
              <a:rPr lang="en-US" b="1" dirty="0"/>
              <a:t>XML</a:t>
            </a:r>
            <a:r>
              <a:rPr lang="en-US" dirty="0"/>
              <a:t> </a:t>
            </a:r>
            <a:r>
              <a:rPr lang="en-US" dirty="0" smtClean="0"/>
              <a:t>response. </a:t>
            </a:r>
          </a:p>
          <a:p>
            <a:pPr algn="just">
              <a:buFont typeface="Wingdings" panose="05000000000000000000" pitchFamily="2" charset="2"/>
              <a:buChar char="Ø"/>
            </a:pPr>
            <a:r>
              <a:rPr lang="en-US" dirty="0" smtClean="0"/>
              <a:t>For </a:t>
            </a:r>
            <a:r>
              <a:rPr lang="en-US" dirty="0"/>
              <a:t>traditional web applications, the UI is the HTML, CSS, and JavaScript that’s delivered to the user’s browser directly, and that they interact with. </a:t>
            </a:r>
            <a:endParaRPr lang="en-US" dirty="0" smtClean="0"/>
          </a:p>
          <a:p>
            <a:pPr algn="just">
              <a:buFont typeface="Wingdings" panose="05000000000000000000" pitchFamily="2" charset="2"/>
              <a:buChar char="Ø"/>
            </a:pPr>
            <a:r>
              <a:rPr lang="en-US" dirty="0"/>
              <a:t> In ASP.NET Core, views are normally created using the </a:t>
            </a:r>
            <a:r>
              <a:rPr lang="en-US" b="1" dirty="0"/>
              <a:t>Razor</a:t>
            </a:r>
            <a:r>
              <a:rPr lang="en-US" dirty="0"/>
              <a:t> </a:t>
            </a:r>
            <a:r>
              <a:rPr lang="en-US" dirty="0" smtClean="0"/>
              <a:t>which </a:t>
            </a:r>
            <a:r>
              <a:rPr lang="en-US" dirty="0"/>
              <a:t>uses a mixture of HTML and C# to generate the final result. </a:t>
            </a:r>
            <a:endParaRPr lang="en-US" dirty="0" smtClean="0"/>
          </a:p>
          <a:p>
            <a:pPr algn="just">
              <a:buFont typeface="Wingdings" panose="05000000000000000000" pitchFamily="2" charset="2"/>
              <a:buChar char="Ø"/>
            </a:pPr>
            <a:r>
              <a:rPr lang="en-US" dirty="0"/>
              <a:t>Razor can use C# as a </a:t>
            </a:r>
            <a:r>
              <a:rPr lang="en-US" b="1" dirty="0"/>
              <a:t>control mechanism</a:t>
            </a:r>
            <a:r>
              <a:rPr lang="en-US" dirty="0"/>
              <a:t>, so adding conditional elements and loops is simple, something you couldn’t achieve with HTML alone. </a:t>
            </a:r>
            <a:endParaRPr lang="en-US" dirty="0" smtClean="0"/>
          </a:p>
          <a:p>
            <a:pPr algn="just">
              <a:buFont typeface="Wingdings" panose="05000000000000000000" pitchFamily="2" charset="2"/>
              <a:buChar char="Ø"/>
            </a:pPr>
            <a:r>
              <a:rPr lang="en-US" dirty="0"/>
              <a:t>ASP.NET Core and the Razor </a:t>
            </a:r>
            <a:r>
              <a:rPr lang="en-US" dirty="0" smtClean="0"/>
              <a:t>include </a:t>
            </a:r>
            <a:r>
              <a:rPr lang="en-US" dirty="0"/>
              <a:t>a number of helpers that make generating HTML forms easy, called </a:t>
            </a:r>
            <a:r>
              <a:rPr lang="en-US" b="1" dirty="0"/>
              <a:t>Tag Helpers</a:t>
            </a:r>
            <a:r>
              <a:rPr lang="en-US" dirty="0"/>
              <a:t>.</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6875956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 in Razor templates</a:t>
            </a:r>
          </a:p>
        </p:txBody>
      </p:sp>
      <p:pic>
        <p:nvPicPr>
          <p:cNvPr id="4" name="Content Placeholder 3"/>
          <p:cNvPicPr>
            <a:picLocks noGrp="1" noChangeAspect="1"/>
          </p:cNvPicPr>
          <p:nvPr>
            <p:ph idx="1"/>
          </p:nvPr>
        </p:nvPicPr>
        <p:blipFill rotWithShape="1">
          <a:blip r:embed="rId3"/>
          <a:srcRect l="6391" t="52900" r="6644" b="7154"/>
          <a:stretch/>
        </p:blipFill>
        <p:spPr>
          <a:xfrm>
            <a:off x="1788164" y="2741989"/>
            <a:ext cx="6177272" cy="1490603"/>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20</a:t>
            </a:fld>
            <a:endParaRPr lang="en-US" dirty="0"/>
          </a:p>
        </p:txBody>
      </p:sp>
      <p:pic>
        <p:nvPicPr>
          <p:cNvPr id="6" name="Picture 5"/>
          <p:cNvPicPr>
            <a:picLocks noChangeAspect="1"/>
          </p:cNvPicPr>
          <p:nvPr/>
        </p:nvPicPr>
        <p:blipFill rotWithShape="1">
          <a:blip r:embed="rId4"/>
          <a:srcRect l="7778" t="41358" r="9445" b="24815"/>
          <a:stretch/>
        </p:blipFill>
        <p:spPr>
          <a:xfrm>
            <a:off x="1788164" y="4414690"/>
            <a:ext cx="6177272" cy="1419943"/>
          </a:xfrm>
          <a:prstGeom prst="rect">
            <a:avLst/>
          </a:prstGeom>
        </p:spPr>
      </p:pic>
      <p:sp>
        <p:nvSpPr>
          <p:cNvPr id="7" name="Rectangle 6"/>
          <p:cNvSpPr/>
          <p:nvPr/>
        </p:nvSpPr>
        <p:spPr>
          <a:xfrm>
            <a:off x="8680013" y="4116401"/>
            <a:ext cx="2554674" cy="461665"/>
          </a:xfrm>
          <a:prstGeom prst="rect">
            <a:avLst/>
          </a:prstGeom>
        </p:spPr>
        <p:txBody>
          <a:bodyPr wrap="none">
            <a:spAutoFit/>
          </a:bodyPr>
          <a:lstStyle/>
          <a:p>
            <a:r>
              <a:rPr lang="en-US" sz="2400" b="1" dirty="0"/>
              <a:t>Razor expressions</a:t>
            </a:r>
          </a:p>
        </p:txBody>
      </p:sp>
    </p:spTree>
    <p:extLst>
      <p:ext uri="{BB962C8B-B14F-4D97-AF65-F5344CB8AC3E}">
        <p14:creationId xmlns:p14="http://schemas.microsoft.com/office/powerpoint/2010/main" val="4153780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 in Razor templates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b="1" dirty="0"/>
              <a:t>Razor code block  </a:t>
            </a:r>
            <a:r>
              <a:rPr lang="en-US" dirty="0"/>
              <a:t>: identified by the @{} </a:t>
            </a:r>
            <a:r>
              <a:rPr lang="en-US" dirty="0" smtClean="0"/>
              <a:t>structure</a:t>
            </a:r>
          </a:p>
          <a:p>
            <a:pPr algn="just">
              <a:buFont typeface="Wingdings" panose="05000000000000000000" pitchFamily="2" charset="2"/>
              <a:buChar char="Ø"/>
            </a:pPr>
            <a:endParaRPr lang="en-US" dirty="0"/>
          </a:p>
          <a:p>
            <a:pPr marL="0" indent="0" algn="just">
              <a:buNone/>
            </a:pPr>
            <a:r>
              <a:rPr lang="en-US" dirty="0"/>
              <a:t>@{ </a:t>
            </a:r>
            <a:endParaRPr lang="en-US" dirty="0" smtClean="0"/>
          </a:p>
          <a:p>
            <a:pPr marL="0" indent="0" algn="just">
              <a:buNone/>
            </a:pPr>
            <a:r>
              <a:rPr lang="en-US" dirty="0" err="1" smtClean="0"/>
              <a:t>ViewData</a:t>
            </a:r>
            <a:r>
              <a:rPr lang="en-US" dirty="0"/>
              <a:t>["Title"] = "About"; </a:t>
            </a:r>
            <a:endParaRPr lang="en-US" dirty="0" smtClean="0"/>
          </a:p>
          <a:p>
            <a:pPr marL="0" indent="0" algn="just">
              <a:buNone/>
            </a:pPr>
            <a:r>
              <a:rPr lang="en-US" dirty="0" smtClean="0"/>
              <a:t>}</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41301570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Adding loops and conditionals to Razor templates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000" dirty="0"/>
              <a:t>One of the biggest advantages of using </a:t>
            </a:r>
            <a:r>
              <a:rPr lang="en-US" sz="2000" b="1" dirty="0"/>
              <a:t>Razor templates </a:t>
            </a:r>
            <a:r>
              <a:rPr lang="en-US" sz="2000" dirty="0"/>
              <a:t>over static HTML is the </a:t>
            </a:r>
            <a:r>
              <a:rPr lang="en-US" sz="2000" dirty="0" smtClean="0"/>
              <a:t>ability to </a:t>
            </a:r>
            <a:r>
              <a:rPr lang="en-US" sz="2000" b="1" dirty="0"/>
              <a:t>dynamically generate </a:t>
            </a:r>
            <a:r>
              <a:rPr lang="en-US" sz="2000" dirty="0"/>
              <a:t>the output. </a:t>
            </a:r>
          </a:p>
        </p:txBody>
      </p:sp>
      <p:sp>
        <p:nvSpPr>
          <p:cNvPr id="5" name="Slide Number Placeholder 4"/>
          <p:cNvSpPr>
            <a:spLocks noGrp="1"/>
          </p:cNvSpPr>
          <p:nvPr>
            <p:ph type="sldNum" sz="quarter" idx="12"/>
          </p:nvPr>
        </p:nvSpPr>
        <p:spPr/>
        <p:txBody>
          <a:bodyPr/>
          <a:lstStyle/>
          <a:p>
            <a:fld id="{6113E31D-E2AB-40D1-8B51-AFA5AFEF393A}" type="slidenum">
              <a:rPr lang="en-US" smtClean="0"/>
              <a:t>22</a:t>
            </a:fld>
            <a:endParaRPr lang="en-US" dirty="0"/>
          </a:p>
        </p:txBody>
      </p:sp>
      <p:pic>
        <p:nvPicPr>
          <p:cNvPr id="4" name="Picture 3"/>
          <p:cNvPicPr>
            <a:picLocks noChangeAspect="1"/>
          </p:cNvPicPr>
          <p:nvPr/>
        </p:nvPicPr>
        <p:blipFill rotWithShape="1">
          <a:blip r:embed="rId3"/>
          <a:srcRect l="11389" t="27037" r="12778" b="41111"/>
          <a:stretch/>
        </p:blipFill>
        <p:spPr>
          <a:xfrm>
            <a:off x="2226733" y="3276598"/>
            <a:ext cx="5740400" cy="1356248"/>
          </a:xfrm>
          <a:prstGeom prst="rect">
            <a:avLst/>
          </a:prstGeom>
        </p:spPr>
      </p:pic>
      <p:pic>
        <p:nvPicPr>
          <p:cNvPr id="6" name="Picture 5"/>
          <p:cNvPicPr>
            <a:picLocks noChangeAspect="1"/>
          </p:cNvPicPr>
          <p:nvPr/>
        </p:nvPicPr>
        <p:blipFill rotWithShape="1">
          <a:blip r:embed="rId4"/>
          <a:srcRect l="8888" t="41164" r="12222" b="20864"/>
          <a:stretch/>
        </p:blipFill>
        <p:spPr>
          <a:xfrm>
            <a:off x="2226733" y="4535248"/>
            <a:ext cx="5740400" cy="1554192"/>
          </a:xfrm>
          <a:prstGeom prst="rect">
            <a:avLst/>
          </a:prstGeom>
        </p:spPr>
      </p:pic>
    </p:spTree>
    <p:extLst>
      <p:ext uri="{BB962C8B-B14F-4D97-AF65-F5344CB8AC3E}">
        <p14:creationId xmlns:p14="http://schemas.microsoft.com/office/powerpoint/2010/main" val="8444705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idx="1"/>
          </p:nvPr>
        </p:nvPicPr>
        <p:blipFill rotWithShape="1">
          <a:blip r:embed="rId3"/>
          <a:srcRect l="9091" t="16826" r="9091" b="6363"/>
          <a:stretch/>
        </p:blipFill>
        <p:spPr>
          <a:xfrm>
            <a:off x="3014298" y="2472266"/>
            <a:ext cx="6942387" cy="3666068"/>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32530041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a:srcRect l="27109" t="23461" r="21963" b="17003"/>
          <a:stretch/>
        </p:blipFill>
        <p:spPr>
          <a:xfrm>
            <a:off x="2563614" y="1155701"/>
            <a:ext cx="7147652" cy="5211231"/>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2535268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Rendering HTML with Raw</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smtClean="0"/>
              <a:t>What </a:t>
            </a:r>
            <a:r>
              <a:rPr lang="en-US" dirty="0"/>
              <a:t>if the </a:t>
            </a:r>
            <a:r>
              <a:rPr lang="en-US" b="1" dirty="0"/>
              <a:t>task variable</a:t>
            </a:r>
            <a:r>
              <a:rPr lang="en-US" dirty="0"/>
              <a:t> contains </a:t>
            </a:r>
            <a:r>
              <a:rPr lang="en-US" dirty="0" smtClean="0"/>
              <a:t>HTML you </a:t>
            </a:r>
            <a:r>
              <a:rPr lang="en-US" dirty="0"/>
              <a:t>want to </a:t>
            </a:r>
            <a:r>
              <a:rPr lang="en-US" dirty="0" smtClean="0"/>
              <a:t>display?</a:t>
            </a:r>
          </a:p>
          <a:p>
            <a:pPr lvl="1" algn="just">
              <a:buFont typeface="Wingdings" panose="05000000000000000000" pitchFamily="2" charset="2"/>
              <a:buChar char="Ø"/>
            </a:pPr>
            <a:r>
              <a:rPr lang="en-US" dirty="0" smtClean="0"/>
              <a:t>It </a:t>
            </a:r>
            <a:r>
              <a:rPr lang="en-US" dirty="0"/>
              <a:t>contains "&lt;</a:t>
            </a:r>
            <a:r>
              <a:rPr lang="en-US" dirty="0" smtClean="0"/>
              <a:t>strong&gt;Check oil</a:t>
            </a:r>
            <a:r>
              <a:rPr lang="en-US" dirty="0"/>
              <a:t>&lt;/strong</a:t>
            </a:r>
            <a:r>
              <a:rPr lang="en-US" dirty="0" smtClean="0"/>
              <a:t>&gt;"?  then </a:t>
            </a:r>
            <a:r>
              <a:rPr lang="en-US" dirty="0"/>
              <a:t>you might hope to get this:</a:t>
            </a:r>
          </a:p>
          <a:p>
            <a:pPr marL="0" indent="0" algn="just">
              <a:buNone/>
            </a:pPr>
            <a:r>
              <a:rPr lang="en-US" b="1" dirty="0" smtClean="0"/>
              <a:t>			&lt;</a:t>
            </a:r>
            <a:r>
              <a:rPr lang="en-US" b="1" dirty="0"/>
              <a:t>li&gt;&lt;strong&gt;Check oil&lt;/strong&gt;&lt;/li&gt;</a:t>
            </a:r>
          </a:p>
          <a:p>
            <a:pPr algn="just">
              <a:buFont typeface="Wingdings" panose="05000000000000000000" pitchFamily="2" charset="2"/>
              <a:buChar char="Ø"/>
            </a:pPr>
            <a:r>
              <a:rPr lang="en-US" dirty="0"/>
              <a:t>But that’s not the case. The HTML generated comes out like this:</a:t>
            </a:r>
          </a:p>
          <a:p>
            <a:pPr marL="0" indent="0" algn="just">
              <a:buNone/>
            </a:pPr>
            <a:r>
              <a:rPr lang="en-US" b="1" dirty="0"/>
              <a:t>&lt;li&gt;&amp;</a:t>
            </a:r>
            <a:r>
              <a:rPr lang="en-US" b="1" dirty="0" err="1"/>
              <a:t>lt;strong&amp;gt;Check</a:t>
            </a:r>
            <a:r>
              <a:rPr lang="en-US" b="1" dirty="0"/>
              <a:t> </a:t>
            </a:r>
            <a:r>
              <a:rPr lang="en-US" b="1" dirty="0" err="1"/>
              <a:t>oil&amp;lt</a:t>
            </a:r>
            <a:r>
              <a:rPr lang="en-US" b="1" dirty="0"/>
              <a:t>;/</a:t>
            </a:r>
            <a:r>
              <a:rPr lang="en-US" b="1" dirty="0" err="1"/>
              <a:t>strong&amp;gt</a:t>
            </a:r>
            <a:r>
              <a:rPr lang="en-US" b="1" dirty="0"/>
              <a:t>;&lt;/li&gt;</a:t>
            </a:r>
          </a:p>
        </p:txBody>
      </p:sp>
      <p:sp>
        <p:nvSpPr>
          <p:cNvPr id="5" name="Slide Number Placeholder 4"/>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42190635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18995"/>
            <a:ext cx="9601196" cy="1303867"/>
          </a:xfrm>
        </p:spPr>
        <p:txBody>
          <a:bodyPr/>
          <a:lstStyle/>
          <a:p>
            <a:r>
              <a:rPr lang="en-US" dirty="0" smtClean="0"/>
              <a:t>Output</a:t>
            </a:r>
            <a:endParaRPr lang="en-US" dirty="0"/>
          </a:p>
        </p:txBody>
      </p:sp>
      <p:pic>
        <p:nvPicPr>
          <p:cNvPr id="4" name="Content Placeholder 3"/>
          <p:cNvPicPr>
            <a:picLocks noGrp="1" noChangeAspect="1"/>
          </p:cNvPicPr>
          <p:nvPr>
            <p:ph idx="1"/>
          </p:nvPr>
        </p:nvPicPr>
        <p:blipFill rotWithShape="1">
          <a:blip r:embed="rId3"/>
          <a:srcRect l="12819" t="39543" r="10992" b="17436"/>
          <a:stretch/>
        </p:blipFill>
        <p:spPr>
          <a:xfrm>
            <a:off x="1787324" y="2047773"/>
            <a:ext cx="8566577" cy="2720898"/>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26</a:t>
            </a:fld>
            <a:endParaRPr lang="en-US" dirty="0"/>
          </a:p>
        </p:txBody>
      </p:sp>
      <p:sp>
        <p:nvSpPr>
          <p:cNvPr id="6" name="Rectangle 5"/>
          <p:cNvSpPr/>
          <p:nvPr/>
        </p:nvSpPr>
        <p:spPr>
          <a:xfrm>
            <a:off x="1780521" y="4907170"/>
            <a:ext cx="8115589" cy="369332"/>
          </a:xfrm>
          <a:prstGeom prst="rect">
            <a:avLst/>
          </a:prstGeom>
        </p:spPr>
        <p:txBody>
          <a:bodyPr wrap="square">
            <a:spAutoFit/>
          </a:bodyPr>
          <a:lstStyle/>
          <a:p>
            <a:r>
              <a:rPr lang="en-US" dirty="0"/>
              <a:t>Razor templates encode C# expressions before they’re written to the output stream.</a:t>
            </a:r>
          </a:p>
        </p:txBody>
      </p:sp>
      <p:sp>
        <p:nvSpPr>
          <p:cNvPr id="7" name="Rectangle 6"/>
          <p:cNvSpPr/>
          <p:nvPr/>
        </p:nvSpPr>
        <p:spPr>
          <a:xfrm>
            <a:off x="1780521" y="5325070"/>
            <a:ext cx="9109274" cy="923330"/>
          </a:xfrm>
          <a:prstGeom prst="rect">
            <a:avLst/>
          </a:prstGeom>
        </p:spPr>
        <p:txBody>
          <a:bodyPr wrap="square">
            <a:spAutoFit/>
          </a:bodyPr>
          <a:lstStyle/>
          <a:p>
            <a:r>
              <a:rPr lang="en-US" b="1" dirty="0" smtClean="0"/>
              <a:t>If </a:t>
            </a:r>
            <a:r>
              <a:rPr lang="en-US" b="1" dirty="0"/>
              <a:t>you really need to write the variable out to the HTML stream</a:t>
            </a:r>
            <a:r>
              <a:rPr lang="en-US" dirty="0"/>
              <a:t>, then you can do </a:t>
            </a:r>
            <a:r>
              <a:rPr lang="en-US" dirty="0" smtClean="0"/>
              <a:t>so using </a:t>
            </a:r>
            <a:r>
              <a:rPr lang="en-US" dirty="0"/>
              <a:t>the Html property on the view page and calling the Raw method:</a:t>
            </a:r>
          </a:p>
          <a:p>
            <a:r>
              <a:rPr lang="en-US" b="1" dirty="0"/>
              <a:t>&lt;li&gt;@</a:t>
            </a:r>
            <a:r>
              <a:rPr lang="en-US" b="1" dirty="0" err="1"/>
              <a:t>Html.Raw</a:t>
            </a:r>
            <a:r>
              <a:rPr lang="en-US" b="1" dirty="0"/>
              <a:t>(task)&lt;/li&gt;</a:t>
            </a:r>
          </a:p>
        </p:txBody>
      </p:sp>
    </p:spTree>
    <p:extLst>
      <p:ext uri="{BB962C8B-B14F-4D97-AF65-F5344CB8AC3E}">
        <p14:creationId xmlns:p14="http://schemas.microsoft.com/office/powerpoint/2010/main" val="30046421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Layouts, partial views, and _</a:t>
            </a:r>
            <a:r>
              <a:rPr lang="en-US" dirty="0" err="1"/>
              <a:t>ViewStart</a:t>
            </a:r>
            <a:endParaRPr lang="en-US" dirty="0"/>
          </a:p>
        </p:txBody>
      </p:sp>
      <p:sp>
        <p:nvSpPr>
          <p:cNvPr id="3" name="Content Placeholder 2"/>
          <p:cNvSpPr>
            <a:spLocks noGrp="1"/>
          </p:cNvSpPr>
          <p:nvPr>
            <p:ph idx="1"/>
          </p:nvPr>
        </p:nvSpPr>
        <p:spPr>
          <a:xfrm>
            <a:off x="1295401" y="2556932"/>
            <a:ext cx="5105399" cy="3318936"/>
          </a:xfrm>
        </p:spPr>
        <p:txBody>
          <a:bodyPr>
            <a:normAutofit lnSpcReduction="10000"/>
          </a:bodyPr>
          <a:lstStyle/>
          <a:p>
            <a:pPr algn="just">
              <a:buFont typeface="Wingdings" panose="05000000000000000000" pitchFamily="2" charset="2"/>
              <a:buChar char="Ø"/>
            </a:pPr>
            <a:r>
              <a:rPr lang="en-US" dirty="0" smtClean="0"/>
              <a:t>Each </a:t>
            </a:r>
            <a:r>
              <a:rPr lang="en-US" dirty="0"/>
              <a:t>page on your application will also probably reference the </a:t>
            </a:r>
            <a:r>
              <a:rPr lang="en-US" b="1" dirty="0"/>
              <a:t>same CSS and JavaScript files</a:t>
            </a:r>
            <a:r>
              <a:rPr lang="en-US" dirty="0" smtClean="0"/>
              <a:t>.</a:t>
            </a:r>
          </a:p>
          <a:p>
            <a:pPr algn="just">
              <a:buFont typeface="Wingdings" panose="05000000000000000000" pitchFamily="2" charset="2"/>
              <a:buChar char="Ø"/>
            </a:pPr>
            <a:r>
              <a:rPr lang="en-US" dirty="0"/>
              <a:t>A </a:t>
            </a:r>
            <a:r>
              <a:rPr lang="en-US" b="1" dirty="0"/>
              <a:t>layout</a:t>
            </a:r>
            <a:r>
              <a:rPr lang="en-US" dirty="0"/>
              <a:t> in Razor is a template that includes common code. </a:t>
            </a:r>
            <a:endParaRPr lang="en-US" dirty="0" smtClean="0"/>
          </a:p>
          <a:p>
            <a:pPr algn="just">
              <a:buFont typeface="Wingdings" panose="05000000000000000000" pitchFamily="2" charset="2"/>
              <a:buChar char="Ø"/>
            </a:pPr>
            <a:r>
              <a:rPr lang="en-US" dirty="0" smtClean="0"/>
              <a:t>It </a:t>
            </a:r>
            <a:r>
              <a:rPr lang="en-US" b="1" dirty="0"/>
              <a:t>can’t be rendered directly</a:t>
            </a:r>
            <a:r>
              <a:rPr lang="en-US" dirty="0"/>
              <a:t>, but it can be rendered in conjunction </a:t>
            </a:r>
            <a:r>
              <a:rPr lang="en-US" b="1" dirty="0"/>
              <a:t>with normal Razor views</a:t>
            </a:r>
            <a:r>
              <a:rPr lang="en-US" dirty="0"/>
              <a:t>.</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27</a:t>
            </a:fld>
            <a:endParaRPr lang="en-US" dirty="0"/>
          </a:p>
        </p:txBody>
      </p:sp>
      <p:pic>
        <p:nvPicPr>
          <p:cNvPr id="4" name="Picture 3"/>
          <p:cNvPicPr>
            <a:picLocks noChangeAspect="1"/>
          </p:cNvPicPr>
          <p:nvPr/>
        </p:nvPicPr>
        <p:blipFill rotWithShape="1">
          <a:blip r:embed="rId3"/>
          <a:srcRect l="24752" t="21962" r="25461" b="12601"/>
          <a:stretch/>
        </p:blipFill>
        <p:spPr>
          <a:xfrm>
            <a:off x="6407403" y="2556933"/>
            <a:ext cx="4489196" cy="3318936"/>
          </a:xfrm>
          <a:prstGeom prst="rect">
            <a:avLst/>
          </a:prstGeom>
        </p:spPr>
      </p:pic>
    </p:spTree>
    <p:extLst>
      <p:ext uri="{BB962C8B-B14F-4D97-AF65-F5344CB8AC3E}">
        <p14:creationId xmlns:p14="http://schemas.microsoft.com/office/powerpoint/2010/main" val="15695207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layouts for shared markup</a:t>
            </a:r>
          </a:p>
        </p:txBody>
      </p:sp>
      <p:sp>
        <p:nvSpPr>
          <p:cNvPr id="3" name="Content Placeholder 2"/>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a:t>Layout files </a:t>
            </a:r>
            <a:r>
              <a:rPr lang="en-US" dirty="0" smtClean="0"/>
              <a:t>are normal </a:t>
            </a:r>
            <a:r>
              <a:rPr lang="en-US" dirty="0"/>
              <a:t>Razor templates that </a:t>
            </a:r>
            <a:r>
              <a:rPr lang="en-US" b="1" dirty="0"/>
              <a:t>contain markup common</a:t>
            </a:r>
            <a:r>
              <a:rPr lang="en-US" dirty="0"/>
              <a:t> to more than one </a:t>
            </a:r>
            <a:r>
              <a:rPr lang="en-US" dirty="0" smtClean="0"/>
              <a:t>page.</a:t>
            </a:r>
          </a:p>
          <a:p>
            <a:pPr algn="just">
              <a:buFont typeface="Wingdings" panose="05000000000000000000" pitchFamily="2" charset="2"/>
              <a:buChar char="Ø"/>
            </a:pPr>
            <a:r>
              <a:rPr lang="en-US" dirty="0"/>
              <a:t>An ASP.NET Core app can have </a:t>
            </a:r>
            <a:r>
              <a:rPr lang="en-US" b="1" dirty="0"/>
              <a:t>multiple layouts</a:t>
            </a:r>
            <a:r>
              <a:rPr lang="en-US" dirty="0"/>
              <a:t>, and </a:t>
            </a:r>
            <a:r>
              <a:rPr lang="en-US" b="1" dirty="0"/>
              <a:t>layouts can reference other layouts</a:t>
            </a:r>
            <a:r>
              <a:rPr lang="en-US" dirty="0"/>
              <a:t>. </a:t>
            </a:r>
            <a:endParaRPr lang="en-US" dirty="0" smtClean="0"/>
          </a:p>
          <a:p>
            <a:pPr algn="just">
              <a:buFont typeface="Wingdings" panose="05000000000000000000" pitchFamily="2" charset="2"/>
              <a:buChar char="Ø"/>
            </a:pPr>
            <a:r>
              <a:rPr lang="en-US" dirty="0" smtClean="0"/>
              <a:t>You’ll </a:t>
            </a:r>
            <a:r>
              <a:rPr lang="en-US" dirty="0"/>
              <a:t>often use layouts across many different action methods, so they’re typically placed in the Views/Shared folder. </a:t>
            </a:r>
            <a:endParaRPr lang="en-US" dirty="0" smtClean="0"/>
          </a:p>
          <a:p>
            <a:pPr algn="just">
              <a:buFont typeface="Wingdings" panose="05000000000000000000" pitchFamily="2" charset="2"/>
              <a:buChar char="Ø"/>
            </a:pPr>
            <a:r>
              <a:rPr lang="en-US" dirty="0" smtClean="0"/>
              <a:t>You </a:t>
            </a:r>
            <a:r>
              <a:rPr lang="en-US" dirty="0"/>
              <a:t>can name them anything you like, but there’s a common convention to use </a:t>
            </a:r>
            <a:r>
              <a:rPr lang="en-US" b="1" dirty="0"/>
              <a:t>_</a:t>
            </a:r>
            <a:r>
              <a:rPr lang="en-US" b="1" dirty="0" err="1"/>
              <a:t>Layout.cshtml</a:t>
            </a:r>
            <a:r>
              <a:rPr lang="en-US" b="1" dirty="0"/>
              <a:t> </a:t>
            </a:r>
            <a:r>
              <a:rPr lang="en-US" dirty="0"/>
              <a:t>as the filename for the </a:t>
            </a:r>
            <a:r>
              <a:rPr lang="en-US" b="1" dirty="0"/>
              <a:t>base layout in your application</a:t>
            </a:r>
            <a:r>
              <a:rPr lang="en-US" dirty="0"/>
              <a:t>. This is the default name used by the MVC templates in Visual Studio and the .NET CLI</a:t>
            </a:r>
            <a:r>
              <a:rPr lang="en-US" dirty="0" smtClean="0"/>
              <a:t>.</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38676969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4332" t="22066" r="14206" b="14075"/>
          <a:stretch/>
        </p:blipFill>
        <p:spPr>
          <a:xfrm>
            <a:off x="1657354" y="1226634"/>
            <a:ext cx="8696547" cy="4371278"/>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29</a:t>
            </a:fld>
            <a:endParaRPr lang="en-US" dirty="0"/>
          </a:p>
        </p:txBody>
      </p:sp>
    </p:spTree>
    <p:extLst>
      <p:ext uri="{BB962C8B-B14F-4D97-AF65-F5344CB8AC3E}">
        <p14:creationId xmlns:p14="http://schemas.microsoft.com/office/powerpoint/2010/main" val="33638306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Model</a:t>
            </a:r>
            <a:endParaRPr lang="en-US" dirty="0"/>
          </a:p>
        </p:txBody>
      </p:sp>
      <p:pic>
        <p:nvPicPr>
          <p:cNvPr id="4" name="Content Placeholder 3"/>
          <p:cNvPicPr>
            <a:picLocks noGrp="1" noChangeAspect="1"/>
          </p:cNvPicPr>
          <p:nvPr>
            <p:ph idx="1"/>
          </p:nvPr>
        </p:nvPicPr>
        <p:blipFill rotWithShape="1">
          <a:blip r:embed="rId3"/>
          <a:srcRect l="21062" t="21554" r="22313" b="13173"/>
          <a:stretch/>
        </p:blipFill>
        <p:spPr>
          <a:xfrm>
            <a:off x="1365630" y="2618072"/>
            <a:ext cx="5167874" cy="3350928"/>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a:t>
            </a:fld>
            <a:endParaRPr lang="en-US" dirty="0"/>
          </a:p>
        </p:txBody>
      </p:sp>
      <p:sp>
        <p:nvSpPr>
          <p:cNvPr id="6" name="Rectangle 5"/>
          <p:cNvSpPr/>
          <p:nvPr/>
        </p:nvSpPr>
        <p:spPr>
          <a:xfrm>
            <a:off x="6745468" y="2618072"/>
            <a:ext cx="3879781" cy="1200329"/>
          </a:xfrm>
          <a:prstGeom prst="rect">
            <a:avLst/>
          </a:prstGeom>
        </p:spPr>
        <p:txBody>
          <a:bodyPr wrap="square">
            <a:spAutoFit/>
          </a:bodyPr>
          <a:lstStyle/>
          <a:p>
            <a:pPr algn="just"/>
            <a:r>
              <a:rPr lang="en-US" dirty="0" smtClean="0"/>
              <a:t>As </a:t>
            </a:r>
            <a:r>
              <a:rPr lang="en-US" dirty="0"/>
              <a:t>part of this process, either the </a:t>
            </a:r>
            <a:r>
              <a:rPr lang="en-US" b="1" dirty="0"/>
              <a:t>application model </a:t>
            </a:r>
            <a:r>
              <a:rPr lang="en-US" dirty="0"/>
              <a:t>or the </a:t>
            </a:r>
            <a:r>
              <a:rPr lang="en-US" b="1" dirty="0"/>
              <a:t>controller</a:t>
            </a:r>
            <a:r>
              <a:rPr lang="en-US" dirty="0"/>
              <a:t> itself </a:t>
            </a:r>
            <a:r>
              <a:rPr lang="en-US" b="1" dirty="0"/>
              <a:t>generates a view model</a:t>
            </a:r>
            <a:r>
              <a:rPr lang="en-US" dirty="0"/>
              <a:t>.</a:t>
            </a:r>
          </a:p>
          <a:p>
            <a:r>
              <a:rPr lang="en-US" dirty="0"/>
              <a:t> </a:t>
            </a:r>
          </a:p>
        </p:txBody>
      </p:sp>
      <p:sp>
        <p:nvSpPr>
          <p:cNvPr id="7" name="Rectangle 6"/>
          <p:cNvSpPr/>
          <p:nvPr/>
        </p:nvSpPr>
        <p:spPr>
          <a:xfrm>
            <a:off x="6745468" y="3818401"/>
            <a:ext cx="3879781" cy="923330"/>
          </a:xfrm>
          <a:prstGeom prst="rect">
            <a:avLst/>
          </a:prstGeom>
        </p:spPr>
        <p:txBody>
          <a:bodyPr wrap="square">
            <a:spAutoFit/>
          </a:bodyPr>
          <a:lstStyle/>
          <a:p>
            <a:pPr algn="just"/>
            <a:r>
              <a:rPr lang="en-US" dirty="0"/>
              <a:t>The view model is a </a:t>
            </a:r>
            <a:r>
              <a:rPr lang="en-US" b="1" dirty="0"/>
              <a:t>custom class </a:t>
            </a:r>
            <a:r>
              <a:rPr lang="en-US" dirty="0"/>
              <a:t>that contains all the data required to render a view. </a:t>
            </a:r>
          </a:p>
        </p:txBody>
      </p:sp>
      <p:sp>
        <p:nvSpPr>
          <p:cNvPr id="8" name="Rectangle 7"/>
          <p:cNvSpPr/>
          <p:nvPr/>
        </p:nvSpPr>
        <p:spPr>
          <a:xfrm>
            <a:off x="6745468" y="5018730"/>
            <a:ext cx="3879781" cy="646331"/>
          </a:xfrm>
          <a:prstGeom prst="rect">
            <a:avLst/>
          </a:prstGeom>
        </p:spPr>
        <p:txBody>
          <a:bodyPr wrap="square">
            <a:spAutoFit/>
          </a:bodyPr>
          <a:lstStyle/>
          <a:p>
            <a:r>
              <a:rPr lang="en-US" dirty="0"/>
              <a:t>The final task for the action method is to choose a </a:t>
            </a:r>
            <a:r>
              <a:rPr lang="en-US" b="1" dirty="0"/>
              <a:t>view template </a:t>
            </a:r>
            <a:r>
              <a:rPr lang="en-US" dirty="0"/>
              <a:t>to render. </a:t>
            </a:r>
          </a:p>
        </p:txBody>
      </p:sp>
    </p:spTree>
    <p:extLst>
      <p:ext uri="{BB962C8B-B14F-4D97-AF65-F5344CB8AC3E}">
        <p14:creationId xmlns:p14="http://schemas.microsoft.com/office/powerpoint/2010/main" val="13027316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Layout</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A layout file looks similar to a normal Razor template, with one exception: </a:t>
            </a:r>
            <a:r>
              <a:rPr lang="en-US" b="1" dirty="0"/>
              <a:t>every layout must call the @</a:t>
            </a:r>
            <a:r>
              <a:rPr lang="en-US" b="1" dirty="0" err="1"/>
              <a:t>RenderBody</a:t>
            </a:r>
            <a:r>
              <a:rPr lang="en-US" b="1" dirty="0" smtClean="0"/>
              <a:t>(</a:t>
            </a:r>
            <a:r>
              <a:rPr lang="ar-LB" b="1" dirty="0" smtClean="0"/>
              <a:t> </a:t>
            </a:r>
            <a:r>
              <a:rPr lang="en-US" b="1" dirty="0" smtClean="0"/>
              <a:t>) </a:t>
            </a:r>
            <a:r>
              <a:rPr lang="en-US" b="1" dirty="0"/>
              <a:t>function</a:t>
            </a:r>
            <a:r>
              <a:rPr lang="en-US" dirty="0" smtClean="0"/>
              <a:t>.</a:t>
            </a:r>
          </a:p>
          <a:p>
            <a:pPr algn="just">
              <a:buFont typeface="Wingdings" panose="05000000000000000000" pitchFamily="2" charset="2"/>
              <a:buChar char="Ø"/>
            </a:pPr>
            <a:r>
              <a:rPr lang="en-US" dirty="0" smtClean="0"/>
              <a:t>This </a:t>
            </a:r>
            <a:r>
              <a:rPr lang="en-US" dirty="0"/>
              <a:t>tells the </a:t>
            </a:r>
            <a:r>
              <a:rPr lang="en-US" dirty="0" err="1"/>
              <a:t>templating</a:t>
            </a:r>
            <a:r>
              <a:rPr lang="en-US" dirty="0"/>
              <a:t> engine where to </a:t>
            </a:r>
            <a:r>
              <a:rPr lang="en-US" b="1" dirty="0"/>
              <a:t>insert</a:t>
            </a:r>
            <a:r>
              <a:rPr lang="en-US" dirty="0"/>
              <a:t> the content from the child </a:t>
            </a:r>
            <a:r>
              <a:rPr lang="en-US" b="1" dirty="0"/>
              <a:t>views</a:t>
            </a:r>
            <a:r>
              <a:rPr lang="en-US" dirty="0" smtClean="0"/>
              <a:t>.</a:t>
            </a:r>
          </a:p>
          <a:p>
            <a:pPr algn="just">
              <a:buFont typeface="Wingdings" panose="05000000000000000000" pitchFamily="2" charset="2"/>
              <a:buChar char="Ø"/>
            </a:pPr>
            <a:r>
              <a:rPr lang="en-US" dirty="0" smtClean="0"/>
              <a:t>Typically</a:t>
            </a:r>
            <a:r>
              <a:rPr lang="en-US" dirty="0"/>
              <a:t>, your application will reference all your CSS and JavaScript files in the layout, as well as include all the common elements such as headers and </a:t>
            </a:r>
            <a:r>
              <a:rPr lang="en-US" dirty="0" smtClean="0"/>
              <a:t>footers</a:t>
            </a:r>
            <a:r>
              <a:rPr lang="en-US" dirty="0"/>
              <a:t>.</a:t>
            </a:r>
          </a:p>
        </p:txBody>
      </p:sp>
      <p:sp>
        <p:nvSpPr>
          <p:cNvPr id="5" name="Slide Number Placeholder 4"/>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5932658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14521" t="36855" r="11370" b="27519"/>
          <a:stretch/>
        </p:blipFill>
        <p:spPr>
          <a:xfrm>
            <a:off x="971667" y="2079520"/>
            <a:ext cx="6058653" cy="1873404"/>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31</a:t>
            </a:fld>
            <a:endParaRPr lang="en-US" dirty="0"/>
          </a:p>
        </p:txBody>
      </p:sp>
      <p:pic>
        <p:nvPicPr>
          <p:cNvPr id="6" name="Picture 5"/>
          <p:cNvPicPr>
            <a:picLocks noChangeAspect="1"/>
          </p:cNvPicPr>
          <p:nvPr/>
        </p:nvPicPr>
        <p:blipFill rotWithShape="1">
          <a:blip r:embed="rId4"/>
          <a:srcRect l="17837" t="23474" r="47688" b="56100"/>
          <a:stretch/>
        </p:blipFill>
        <p:spPr>
          <a:xfrm>
            <a:off x="6952872" y="2788848"/>
            <a:ext cx="3943726" cy="1314347"/>
          </a:xfrm>
          <a:prstGeom prst="rect">
            <a:avLst/>
          </a:prstGeom>
        </p:spPr>
      </p:pic>
      <p:pic>
        <p:nvPicPr>
          <p:cNvPr id="7" name="Picture 6"/>
          <p:cNvPicPr>
            <a:picLocks noChangeAspect="1"/>
          </p:cNvPicPr>
          <p:nvPr/>
        </p:nvPicPr>
        <p:blipFill rotWithShape="1">
          <a:blip r:embed="rId4"/>
          <a:srcRect l="17731" t="62246" r="15568" b="11277"/>
          <a:stretch/>
        </p:blipFill>
        <p:spPr>
          <a:xfrm>
            <a:off x="1295402" y="4176373"/>
            <a:ext cx="8028407" cy="1792627"/>
          </a:xfrm>
          <a:prstGeom prst="rect">
            <a:avLst/>
          </a:prstGeom>
        </p:spPr>
      </p:pic>
    </p:spTree>
    <p:extLst>
      <p:ext uri="{BB962C8B-B14F-4D97-AF65-F5344CB8AC3E}">
        <p14:creationId xmlns:p14="http://schemas.microsoft.com/office/powerpoint/2010/main" val="3989398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13828" t="27294" r="8014" b="29901"/>
          <a:stretch/>
        </p:blipFill>
        <p:spPr>
          <a:xfrm>
            <a:off x="2286000" y="2573885"/>
            <a:ext cx="7620000" cy="2347501"/>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32</a:t>
            </a:fld>
            <a:endParaRPr lang="en-US" dirty="0"/>
          </a:p>
        </p:txBody>
      </p:sp>
      <p:sp>
        <p:nvSpPr>
          <p:cNvPr id="6" name="Rectangle 5"/>
          <p:cNvSpPr/>
          <p:nvPr/>
        </p:nvSpPr>
        <p:spPr>
          <a:xfrm>
            <a:off x="1816100" y="5045670"/>
            <a:ext cx="8559800" cy="923330"/>
          </a:xfrm>
          <a:prstGeom prst="rect">
            <a:avLst/>
          </a:prstGeom>
        </p:spPr>
        <p:txBody>
          <a:bodyPr wrap="square">
            <a:spAutoFit/>
          </a:bodyPr>
          <a:lstStyle/>
          <a:p>
            <a:pPr algn="just"/>
            <a:r>
              <a:rPr lang="en-US" dirty="0" smtClean="0"/>
              <a:t>By </a:t>
            </a:r>
            <a:r>
              <a:rPr lang="en-US" dirty="0"/>
              <a:t>default, layouts only provide </a:t>
            </a:r>
            <a:r>
              <a:rPr lang="en-US" b="1" dirty="0"/>
              <a:t>a single location </a:t>
            </a:r>
            <a:r>
              <a:rPr lang="en-US" dirty="0"/>
              <a:t>where you can render content from the view, at the call to @</a:t>
            </a:r>
            <a:r>
              <a:rPr lang="en-US" dirty="0" err="1"/>
              <a:t>RenderBody</a:t>
            </a:r>
            <a:r>
              <a:rPr lang="en-US" dirty="0" smtClean="0"/>
              <a:t>.</a:t>
            </a:r>
          </a:p>
          <a:p>
            <a:pPr algn="just"/>
            <a:r>
              <a:rPr lang="en-US" dirty="0" smtClean="0"/>
              <a:t>In </a:t>
            </a:r>
            <a:r>
              <a:rPr lang="en-US" dirty="0"/>
              <a:t>cases where this is too restrictive, you can render content using </a:t>
            </a:r>
            <a:r>
              <a:rPr lang="en-US" b="1" dirty="0"/>
              <a:t>sections</a:t>
            </a:r>
            <a:r>
              <a:rPr lang="en-US" dirty="0"/>
              <a:t>.</a:t>
            </a:r>
          </a:p>
        </p:txBody>
      </p:sp>
    </p:spTree>
    <p:extLst>
      <p:ext uri="{BB962C8B-B14F-4D97-AF65-F5344CB8AC3E}">
        <p14:creationId xmlns:p14="http://schemas.microsoft.com/office/powerpoint/2010/main" val="38959744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parent layouts using sections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000" dirty="0" smtClean="0"/>
              <a:t>Be </a:t>
            </a:r>
            <a:r>
              <a:rPr lang="en-US" sz="2000" dirty="0"/>
              <a:t>able to render content from child views in </a:t>
            </a:r>
            <a:r>
              <a:rPr lang="en-US" sz="2000" b="1" dirty="0"/>
              <a:t>more than one place </a:t>
            </a:r>
            <a:r>
              <a:rPr lang="en-US" sz="2000" dirty="0"/>
              <a:t>in your layout</a:t>
            </a:r>
            <a:r>
              <a:rPr lang="en-US" sz="2000" dirty="0" smtClean="0"/>
              <a:t>.</a:t>
            </a:r>
          </a:p>
          <a:p>
            <a:pPr lvl="1" algn="just">
              <a:buFont typeface="Wingdings" panose="05000000000000000000" pitchFamily="2" charset="2"/>
              <a:buChar char="Ø"/>
            </a:pPr>
            <a:r>
              <a:rPr lang="en-US" sz="1600" dirty="0" smtClean="0"/>
              <a:t>defined </a:t>
            </a:r>
            <a:r>
              <a:rPr lang="en-US" sz="1600" dirty="0"/>
              <a:t>in the </a:t>
            </a:r>
            <a:r>
              <a:rPr lang="en-US" sz="1600" b="1" dirty="0"/>
              <a:t>view</a:t>
            </a:r>
            <a:r>
              <a:rPr lang="en-US" sz="1600" dirty="0"/>
              <a:t> using an </a:t>
            </a:r>
            <a:r>
              <a:rPr lang="en-US" sz="1600" b="1" dirty="0"/>
              <a:t>@section </a:t>
            </a:r>
            <a:r>
              <a:rPr lang="en-US" sz="1600" b="1" dirty="0" smtClean="0"/>
              <a:t>definition</a:t>
            </a:r>
            <a:r>
              <a:rPr lang="en-US" sz="1600" dirty="0" smtClean="0"/>
              <a:t>.</a:t>
            </a:r>
          </a:p>
          <a:p>
            <a:pPr algn="just">
              <a:buFont typeface="Wingdings" panose="05000000000000000000" pitchFamily="2" charset="2"/>
              <a:buChar char="Ø"/>
            </a:pPr>
            <a:r>
              <a:rPr lang="en-US" sz="2000" dirty="0"/>
              <a:t> The @section can be placed anywhere in the file, top or bottom, wherever is convenient</a:t>
            </a:r>
            <a:r>
              <a:rPr lang="en-US" sz="2000" dirty="0" smtClean="0"/>
              <a:t>.</a:t>
            </a:r>
            <a:endParaRPr lang="en-US" sz="2000" dirty="0"/>
          </a:p>
        </p:txBody>
      </p:sp>
      <p:sp>
        <p:nvSpPr>
          <p:cNvPr id="5" name="Slide Number Placeholder 4"/>
          <p:cNvSpPr>
            <a:spLocks noGrp="1"/>
          </p:cNvSpPr>
          <p:nvPr>
            <p:ph type="sldNum" sz="quarter" idx="12"/>
          </p:nvPr>
        </p:nvSpPr>
        <p:spPr/>
        <p:txBody>
          <a:bodyPr/>
          <a:lstStyle/>
          <a:p>
            <a:fld id="{6113E31D-E2AB-40D1-8B51-AFA5AFEF393A}" type="slidenum">
              <a:rPr lang="en-US" smtClean="0"/>
              <a:t>33</a:t>
            </a:fld>
            <a:endParaRPr lang="en-US" dirty="0"/>
          </a:p>
        </p:txBody>
      </p:sp>
      <p:pic>
        <p:nvPicPr>
          <p:cNvPr id="4" name="Picture 3"/>
          <p:cNvPicPr>
            <a:picLocks noChangeAspect="1"/>
          </p:cNvPicPr>
          <p:nvPr/>
        </p:nvPicPr>
        <p:blipFill rotWithShape="1">
          <a:blip r:embed="rId3"/>
          <a:srcRect l="6388" t="28518" r="5417" b="35432"/>
          <a:stretch/>
        </p:blipFill>
        <p:spPr>
          <a:xfrm>
            <a:off x="2025494" y="4004077"/>
            <a:ext cx="8141010" cy="1871791"/>
          </a:xfrm>
          <a:prstGeom prst="rect">
            <a:avLst/>
          </a:prstGeom>
        </p:spPr>
      </p:pic>
    </p:spTree>
    <p:extLst>
      <p:ext uri="{BB962C8B-B14F-4D97-AF65-F5344CB8AC3E}">
        <p14:creationId xmlns:p14="http://schemas.microsoft.com/office/powerpoint/2010/main" val="40335554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parent layouts using sections</a:t>
            </a:r>
          </a:p>
        </p:txBody>
      </p:sp>
      <p:pic>
        <p:nvPicPr>
          <p:cNvPr id="5" name="Content Placeholder 4"/>
          <p:cNvPicPr>
            <a:picLocks noGrp="1" noChangeAspect="1"/>
          </p:cNvPicPr>
          <p:nvPr>
            <p:ph idx="1"/>
          </p:nvPr>
        </p:nvPicPr>
        <p:blipFill rotWithShape="1">
          <a:blip r:embed="rId2"/>
          <a:srcRect l="19139" t="30096" r="12679" b="25758"/>
          <a:stretch/>
        </p:blipFill>
        <p:spPr>
          <a:xfrm>
            <a:off x="1930400" y="2701829"/>
            <a:ext cx="8599638" cy="3132077"/>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4190919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idx="1"/>
          </p:nvPr>
        </p:nvPicPr>
        <p:blipFill rotWithShape="1">
          <a:blip r:embed="rId3"/>
          <a:srcRect l="20571" t="36520" r="20444" b="16427"/>
          <a:stretch/>
        </p:blipFill>
        <p:spPr>
          <a:xfrm>
            <a:off x="2780158" y="2639620"/>
            <a:ext cx="7239741" cy="3248603"/>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35</a:t>
            </a:fld>
            <a:endParaRPr lang="en-US" dirty="0"/>
          </a:p>
        </p:txBody>
      </p:sp>
    </p:spTree>
    <p:extLst>
      <p:ext uri="{BB962C8B-B14F-4D97-AF65-F5344CB8AC3E}">
        <p14:creationId xmlns:p14="http://schemas.microsoft.com/office/powerpoint/2010/main" val="2659609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partial views to encapsulate markup</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 They provide a means of breaking up a larger view into smaller, reusable chunks</a:t>
            </a:r>
            <a:r>
              <a:rPr lang="en-US" dirty="0" smtClean="0"/>
              <a:t>.</a:t>
            </a:r>
          </a:p>
          <a:p>
            <a:pPr algn="just">
              <a:buFont typeface="Wingdings" panose="05000000000000000000" pitchFamily="2" charset="2"/>
              <a:buChar char="Ø"/>
            </a:pPr>
            <a:r>
              <a:rPr lang="en-US" dirty="0"/>
              <a:t> This can be useful for both </a:t>
            </a:r>
            <a:r>
              <a:rPr lang="en-US" b="1" dirty="0"/>
              <a:t>reducing the complexity </a:t>
            </a:r>
            <a:r>
              <a:rPr lang="en-US" dirty="0"/>
              <a:t>in a large view by splitting it into multiple partial views, or for </a:t>
            </a:r>
            <a:r>
              <a:rPr lang="en-US" b="1" dirty="0"/>
              <a:t>allowing you to reuse part </a:t>
            </a:r>
            <a:r>
              <a:rPr lang="en-US" dirty="0"/>
              <a:t>of a view inside another.</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6682409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8660" t="39879" r="5888" b="8697"/>
          <a:stretch/>
        </p:blipFill>
        <p:spPr>
          <a:xfrm>
            <a:off x="1931019" y="2572706"/>
            <a:ext cx="8329961" cy="3109587"/>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37</a:t>
            </a:fld>
            <a:endParaRPr lang="en-US" dirty="0"/>
          </a:p>
        </p:txBody>
      </p:sp>
    </p:spTree>
    <p:extLst>
      <p:ext uri="{BB962C8B-B14F-4D97-AF65-F5344CB8AC3E}">
        <p14:creationId xmlns:p14="http://schemas.microsoft.com/office/powerpoint/2010/main" val="28560014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Views</a:t>
            </a:r>
            <a:endParaRPr lang="en-US" dirty="0"/>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a:t> Partial views are rendered using the </a:t>
            </a:r>
            <a:r>
              <a:rPr lang="en-US" b="1" dirty="0"/>
              <a:t>@await </a:t>
            </a:r>
            <a:r>
              <a:rPr lang="en-US" b="1" dirty="0" err="1"/>
              <a:t>Html.PartialAsync</a:t>
            </a:r>
            <a:r>
              <a:rPr lang="en-US" b="1" dirty="0"/>
              <a:t> </a:t>
            </a:r>
            <a:r>
              <a:rPr lang="en-US" dirty="0"/>
              <a:t>method and can be passed a view model to render</a:t>
            </a:r>
            <a:r>
              <a:rPr lang="en-US" dirty="0" smtClean="0"/>
              <a:t>.</a:t>
            </a:r>
          </a:p>
          <a:p>
            <a:pPr marL="457200" lvl="1" indent="0" algn="just">
              <a:buNone/>
            </a:pPr>
            <a:r>
              <a:rPr lang="es-ES" dirty="0"/>
              <a:t>@</a:t>
            </a:r>
            <a:r>
              <a:rPr lang="es-ES" dirty="0" err="1"/>
              <a:t>model</a:t>
            </a:r>
            <a:r>
              <a:rPr lang="es-ES" dirty="0"/>
              <a:t> </a:t>
            </a:r>
            <a:r>
              <a:rPr lang="es-ES" dirty="0" err="1"/>
              <a:t>List</a:t>
            </a:r>
            <a:r>
              <a:rPr lang="es-ES" dirty="0"/>
              <a:t>&lt;</a:t>
            </a:r>
            <a:r>
              <a:rPr lang="es-ES" dirty="0" err="1"/>
              <a:t>ToDoItemViewModel</a:t>
            </a:r>
            <a:r>
              <a:rPr lang="es-ES" dirty="0"/>
              <a:t>&gt;</a:t>
            </a:r>
          </a:p>
          <a:p>
            <a:pPr marL="457200" lvl="1" indent="0" algn="just">
              <a:buNone/>
            </a:pPr>
            <a:r>
              <a:rPr lang="es-ES" dirty="0"/>
              <a:t>@</a:t>
            </a:r>
            <a:r>
              <a:rPr lang="es-ES" dirty="0" err="1"/>
              <a:t>foreach</a:t>
            </a:r>
            <a:r>
              <a:rPr lang="es-ES" dirty="0"/>
              <a:t>(</a:t>
            </a:r>
            <a:r>
              <a:rPr lang="es-ES" dirty="0" err="1"/>
              <a:t>var</a:t>
            </a:r>
            <a:r>
              <a:rPr lang="es-ES" dirty="0"/>
              <a:t> todo in </a:t>
            </a:r>
            <a:r>
              <a:rPr lang="es-ES" dirty="0" err="1"/>
              <a:t>Model</a:t>
            </a:r>
            <a:r>
              <a:rPr lang="es-ES" dirty="0"/>
              <a:t>) {   </a:t>
            </a:r>
            <a:endParaRPr lang="es-ES" dirty="0" smtClean="0"/>
          </a:p>
          <a:p>
            <a:pPr marL="457200" lvl="1" indent="0" algn="just">
              <a:buNone/>
            </a:pPr>
            <a:endParaRPr lang="es-ES" dirty="0"/>
          </a:p>
          <a:p>
            <a:pPr marL="457200" lvl="1" indent="0" algn="just">
              <a:buNone/>
            </a:pPr>
            <a:r>
              <a:rPr lang="es-ES" dirty="0" smtClean="0"/>
              <a:t> </a:t>
            </a:r>
            <a:r>
              <a:rPr lang="es-ES" dirty="0"/>
              <a:t>@</a:t>
            </a:r>
            <a:r>
              <a:rPr lang="es-ES" dirty="0" err="1"/>
              <a:t>await</a:t>
            </a:r>
            <a:r>
              <a:rPr lang="es-ES" dirty="0"/>
              <a:t> </a:t>
            </a:r>
            <a:r>
              <a:rPr lang="es-ES" dirty="0" err="1"/>
              <a:t>Html.PartialAsync</a:t>
            </a:r>
            <a:r>
              <a:rPr lang="es-ES" dirty="0"/>
              <a:t>("_</a:t>
            </a:r>
            <a:r>
              <a:rPr lang="es-ES" b="1" dirty="0" err="1"/>
              <a:t>ToDo</a:t>
            </a:r>
            <a:r>
              <a:rPr lang="es-ES" dirty="0"/>
              <a:t>", todo) </a:t>
            </a:r>
            <a:endParaRPr lang="es-ES" dirty="0" smtClean="0"/>
          </a:p>
          <a:p>
            <a:pPr marL="457200" lvl="1" indent="0" algn="just">
              <a:buNone/>
            </a:pPr>
            <a:r>
              <a:rPr lang="es-ES" dirty="0" smtClean="0"/>
              <a:t>}</a:t>
            </a:r>
            <a:endParaRPr lang="en-US" dirty="0" smtClean="0"/>
          </a:p>
          <a:p>
            <a:pPr algn="just">
              <a:buFont typeface="Wingdings" panose="05000000000000000000" pitchFamily="2" charset="2"/>
              <a:buChar char="Ø"/>
            </a:pPr>
            <a:r>
              <a:rPr lang="en-US" dirty="0" smtClean="0"/>
              <a:t>You </a:t>
            </a:r>
            <a:r>
              <a:rPr lang="en-US" dirty="0"/>
              <a:t>can call the partial in a number of other ways, such as </a:t>
            </a:r>
            <a:r>
              <a:rPr lang="en-US" dirty="0" err="1"/>
              <a:t>Html.Partial</a:t>
            </a:r>
            <a:r>
              <a:rPr lang="en-US" dirty="0"/>
              <a:t> and </a:t>
            </a:r>
            <a:r>
              <a:rPr lang="en-US" dirty="0" err="1"/>
              <a:t>Html.RenderPartial</a:t>
            </a:r>
            <a:r>
              <a:rPr lang="en-US" dirty="0"/>
              <a:t>, but </a:t>
            </a:r>
            <a:r>
              <a:rPr lang="en-US" dirty="0" err="1"/>
              <a:t>Html.PartialAsync</a:t>
            </a:r>
            <a:r>
              <a:rPr lang="en-US" dirty="0"/>
              <a:t> is </a:t>
            </a:r>
            <a:r>
              <a:rPr lang="en-US" dirty="0" smtClean="0"/>
              <a:t>recommended.</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38</a:t>
            </a:fld>
            <a:endParaRPr lang="en-US" dirty="0"/>
          </a:p>
        </p:txBody>
      </p:sp>
    </p:spTree>
    <p:extLst>
      <p:ext uri="{BB962C8B-B14F-4D97-AF65-F5344CB8AC3E}">
        <p14:creationId xmlns:p14="http://schemas.microsoft.com/office/powerpoint/2010/main" val="42823306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Running code on every view with _</a:t>
            </a:r>
            <a:r>
              <a:rPr lang="en-US" dirty="0" err="1"/>
              <a:t>ViewStart</a:t>
            </a:r>
            <a:r>
              <a:rPr lang="en-US" dirty="0"/>
              <a:t> and _</a:t>
            </a:r>
            <a:r>
              <a:rPr lang="en-US" dirty="0" err="1"/>
              <a:t>ViewImports</a:t>
            </a:r>
            <a:endParaRPr lang="en-US" dirty="0"/>
          </a:p>
        </p:txBody>
      </p:sp>
      <p:sp>
        <p:nvSpPr>
          <p:cNvPr id="3" name="Content Placeholder 2"/>
          <p:cNvSpPr>
            <a:spLocks noGrp="1"/>
          </p:cNvSpPr>
          <p:nvPr>
            <p:ph idx="1"/>
          </p:nvPr>
        </p:nvSpPr>
        <p:spPr/>
        <p:txBody>
          <a:bodyPr>
            <a:normAutofit fontScale="92500" lnSpcReduction="20000"/>
          </a:bodyPr>
          <a:lstStyle/>
          <a:p>
            <a:pPr algn="just">
              <a:buFont typeface="Wingdings" panose="05000000000000000000" pitchFamily="2" charset="2"/>
              <a:buChar char="Ø"/>
            </a:pPr>
            <a:r>
              <a:rPr lang="en-US" dirty="0"/>
              <a:t> If all of your views use the same layout, then adding the following code to the top of every page feels a little </a:t>
            </a:r>
            <a:r>
              <a:rPr lang="en-US" b="1" dirty="0" smtClean="0"/>
              <a:t>redundant</a:t>
            </a:r>
            <a:endParaRPr lang="en-US" dirty="0"/>
          </a:p>
          <a:p>
            <a:pPr marL="0" indent="0" algn="just">
              <a:buNone/>
            </a:pPr>
            <a:r>
              <a:rPr lang="en-US" dirty="0" smtClean="0"/>
              <a:t>	@{    </a:t>
            </a:r>
            <a:r>
              <a:rPr lang="en-US" dirty="0"/>
              <a:t>Layout = "_Layout"; } </a:t>
            </a:r>
            <a:endParaRPr lang="en-US" dirty="0" smtClean="0"/>
          </a:p>
          <a:p>
            <a:pPr algn="just">
              <a:buFont typeface="Wingdings" panose="05000000000000000000" pitchFamily="2" charset="2"/>
              <a:buChar char="Ø"/>
            </a:pPr>
            <a:r>
              <a:rPr lang="en-US" dirty="0"/>
              <a:t> if you’ve declared your view models in a </a:t>
            </a:r>
            <a:r>
              <a:rPr lang="en-US" b="1" dirty="0"/>
              <a:t>different namespace</a:t>
            </a:r>
            <a:r>
              <a:rPr lang="en-US" dirty="0"/>
              <a:t> to your app’s default, </a:t>
            </a:r>
            <a:endParaRPr lang="en-US" dirty="0" smtClean="0"/>
          </a:p>
          <a:p>
            <a:pPr lvl="1" algn="just">
              <a:buFont typeface="Wingdings" panose="05000000000000000000" pitchFamily="2" charset="2"/>
              <a:buChar char="Ø"/>
            </a:pPr>
            <a:r>
              <a:rPr lang="en-US" dirty="0" smtClean="0"/>
              <a:t>for </a:t>
            </a:r>
            <a:r>
              <a:rPr lang="en-US" dirty="0"/>
              <a:t>example the WebApplication1.Models namespace, then having to add </a:t>
            </a:r>
            <a:r>
              <a:rPr lang="en-US" b="1" dirty="0"/>
              <a:t>@using </a:t>
            </a:r>
            <a:r>
              <a:rPr lang="en-US" b="1" dirty="0" smtClean="0"/>
              <a:t>WebApplication1.Models</a:t>
            </a:r>
          </a:p>
          <a:p>
            <a:pPr algn="just">
              <a:buFont typeface="Wingdings" panose="05000000000000000000" pitchFamily="2" charset="2"/>
              <a:buChar char="Ø"/>
            </a:pPr>
            <a:r>
              <a:rPr lang="en-US" dirty="0"/>
              <a:t>ASP.NET Core includes two mechanisms for handling these common tasks: _</a:t>
            </a:r>
            <a:r>
              <a:rPr lang="en-US" dirty="0" err="1"/>
              <a:t>ViewImports.cshtml</a:t>
            </a:r>
            <a:r>
              <a:rPr lang="en-US" dirty="0"/>
              <a:t> and _</a:t>
            </a:r>
            <a:r>
              <a:rPr lang="en-US" dirty="0" err="1"/>
              <a:t>ViewStart.cshtml</a:t>
            </a:r>
            <a:r>
              <a:rPr lang="en-US" dirty="0"/>
              <a:t>. </a:t>
            </a:r>
            <a:endParaRPr lang="en-US" dirty="0" smtClean="0"/>
          </a:p>
          <a:p>
            <a:pPr marL="0" indent="0" algn="just">
              <a:buNone/>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39</a:t>
            </a:fld>
            <a:endParaRPr lang="en-US" dirty="0"/>
          </a:p>
        </p:txBody>
      </p:sp>
    </p:spTree>
    <p:extLst>
      <p:ext uri="{BB962C8B-B14F-4D97-AF65-F5344CB8AC3E}">
        <p14:creationId xmlns:p14="http://schemas.microsoft.com/office/powerpoint/2010/main" val="1200054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6472" y="829889"/>
            <a:ext cx="9601196" cy="1303867"/>
          </a:xfrm>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18940" t="21844" r="16113" b="9401"/>
          <a:stretch/>
        </p:blipFill>
        <p:spPr>
          <a:xfrm>
            <a:off x="2484403" y="2007220"/>
            <a:ext cx="7546113" cy="410148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41169175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Running Code For Every View With _</a:t>
            </a:r>
            <a:r>
              <a:rPr lang="en-US" dirty="0" err="1" smtClean="0"/>
              <a:t>ViewStart</a:t>
            </a:r>
            <a:endParaRPr lang="en-US" dirty="0"/>
          </a:p>
        </p:txBody>
      </p:sp>
      <p:sp>
        <p:nvSpPr>
          <p:cNvPr id="3" name="Content Placeholder 2"/>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a:t>You can easily run </a:t>
            </a:r>
            <a:r>
              <a:rPr lang="en-US" b="1" dirty="0"/>
              <a:t>common code</a:t>
            </a:r>
            <a:r>
              <a:rPr lang="en-US" dirty="0"/>
              <a:t> at the start of every view by adding a </a:t>
            </a:r>
            <a:r>
              <a:rPr lang="en-US" b="1" dirty="0"/>
              <a:t>_</a:t>
            </a:r>
            <a:r>
              <a:rPr lang="en-US" b="1" dirty="0" err="1"/>
              <a:t>ViewStart</a:t>
            </a:r>
            <a:r>
              <a:rPr lang="en-US" b="1" dirty="0"/>
              <a:t> </a:t>
            </a:r>
            <a:r>
              <a:rPr lang="en-US" dirty="0"/>
              <a:t>file to the Views folder in your </a:t>
            </a:r>
            <a:r>
              <a:rPr lang="en-US" dirty="0" smtClean="0"/>
              <a:t>application.</a:t>
            </a:r>
          </a:p>
          <a:p>
            <a:pPr algn="just">
              <a:buFont typeface="Wingdings" panose="05000000000000000000" pitchFamily="2" charset="2"/>
              <a:buChar char="Ø"/>
            </a:pPr>
            <a:r>
              <a:rPr lang="en-US" dirty="0"/>
              <a:t>This file can contain any Razor code, but it’s </a:t>
            </a:r>
            <a:r>
              <a:rPr lang="en-US" b="1" dirty="0"/>
              <a:t>typically used to set the Layout for all the views </a:t>
            </a:r>
            <a:r>
              <a:rPr lang="en-US" dirty="0"/>
              <a:t>in your </a:t>
            </a:r>
            <a:r>
              <a:rPr lang="en-US" dirty="0" smtClean="0"/>
              <a:t>application.</a:t>
            </a:r>
          </a:p>
          <a:p>
            <a:pPr marL="0" indent="0" algn="just">
              <a:buNone/>
            </a:pPr>
            <a:r>
              <a:rPr lang="en-US" dirty="0" smtClean="0"/>
              <a:t>	@{    </a:t>
            </a:r>
            <a:r>
              <a:rPr lang="en-US" dirty="0"/>
              <a:t>Layout = "_Layout"; </a:t>
            </a:r>
            <a:r>
              <a:rPr lang="en-US" dirty="0" smtClean="0"/>
              <a:t>}</a:t>
            </a:r>
          </a:p>
          <a:p>
            <a:pPr algn="just">
              <a:buFont typeface="Wingdings" panose="05000000000000000000" pitchFamily="2" charset="2"/>
              <a:buChar char="Ø"/>
            </a:pPr>
            <a:r>
              <a:rPr lang="en-US" dirty="0"/>
              <a:t>Any code in the _</a:t>
            </a:r>
            <a:r>
              <a:rPr lang="en-US" dirty="0" err="1"/>
              <a:t>ViewStart.cshtml</a:t>
            </a:r>
            <a:r>
              <a:rPr lang="en-US" dirty="0"/>
              <a:t> file runs before the view executes</a:t>
            </a:r>
            <a:r>
              <a:rPr lang="en-US" dirty="0" smtClean="0"/>
              <a:t>.</a:t>
            </a:r>
          </a:p>
          <a:p>
            <a:pPr algn="just">
              <a:buFont typeface="Wingdings" panose="05000000000000000000" pitchFamily="2" charset="2"/>
              <a:buChar char="Ø"/>
            </a:pPr>
            <a:r>
              <a:rPr lang="en-US" dirty="0"/>
              <a:t> _</a:t>
            </a:r>
            <a:r>
              <a:rPr lang="en-US" dirty="0" err="1"/>
              <a:t>ViewStart.cshtml</a:t>
            </a:r>
            <a:r>
              <a:rPr lang="en-US" dirty="0"/>
              <a:t> only runs for </a:t>
            </a:r>
            <a:r>
              <a:rPr lang="en-US" b="1" dirty="0"/>
              <a:t>full views</a:t>
            </a:r>
            <a:r>
              <a:rPr lang="en-US" dirty="0"/>
              <a:t>—it doesn’t run for layouts or partials views. </a:t>
            </a:r>
          </a:p>
        </p:txBody>
      </p:sp>
      <p:sp>
        <p:nvSpPr>
          <p:cNvPr id="5" name="Slide Number Placeholder 4"/>
          <p:cNvSpPr>
            <a:spLocks noGrp="1"/>
          </p:cNvSpPr>
          <p:nvPr>
            <p:ph type="sldNum" sz="quarter" idx="12"/>
          </p:nvPr>
        </p:nvSpPr>
        <p:spPr/>
        <p:txBody>
          <a:bodyPr/>
          <a:lstStyle/>
          <a:p>
            <a:fld id="{6113E31D-E2AB-40D1-8B51-AFA5AFEF393A}" type="slidenum">
              <a:rPr lang="en-US" smtClean="0"/>
              <a:t>40</a:t>
            </a:fld>
            <a:endParaRPr lang="en-US" dirty="0"/>
          </a:p>
        </p:txBody>
      </p:sp>
    </p:spTree>
    <p:extLst>
      <p:ext uri="{BB962C8B-B14F-4D97-AF65-F5344CB8AC3E}">
        <p14:creationId xmlns:p14="http://schemas.microsoft.com/office/powerpoint/2010/main" val="14664838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Importing Common Directives With _</a:t>
            </a:r>
            <a:r>
              <a:rPr lang="en-US" dirty="0" err="1" smtClean="0"/>
              <a:t>ViewImports</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000" dirty="0"/>
              <a:t>The _</a:t>
            </a:r>
            <a:r>
              <a:rPr lang="en-US" sz="2000" dirty="0" err="1"/>
              <a:t>ViewImports.cshtml</a:t>
            </a:r>
            <a:r>
              <a:rPr lang="en-US" sz="2000" dirty="0"/>
              <a:t> file contains directives that will be inserted at the top of every view. </a:t>
            </a:r>
            <a:endParaRPr lang="en-US" sz="2000" dirty="0" smtClean="0"/>
          </a:p>
          <a:p>
            <a:pPr algn="just">
              <a:buFont typeface="Wingdings" panose="05000000000000000000" pitchFamily="2" charset="2"/>
              <a:buChar char="Ø"/>
            </a:pPr>
            <a:r>
              <a:rPr lang="en-US" sz="2000" dirty="0"/>
              <a:t>This includes things like the @using and @model statements </a:t>
            </a:r>
            <a:r>
              <a:rPr lang="en-US" sz="2000" dirty="0" smtClean="0"/>
              <a:t>or </a:t>
            </a:r>
            <a:r>
              <a:rPr lang="en-US" sz="2000" dirty="0"/>
              <a:t>any Razor directive</a:t>
            </a:r>
            <a:r>
              <a:rPr lang="en-US" sz="2000" dirty="0" smtClean="0"/>
              <a:t>.</a:t>
            </a:r>
          </a:p>
          <a:p>
            <a:pPr algn="just">
              <a:buFont typeface="Wingdings" panose="05000000000000000000" pitchFamily="2" charset="2"/>
              <a:buChar char="Ø"/>
            </a:pPr>
            <a:r>
              <a:rPr lang="en-US" sz="2000" dirty="0"/>
              <a:t>The _</a:t>
            </a:r>
            <a:r>
              <a:rPr lang="en-US" sz="2000" dirty="0" err="1"/>
              <a:t>ViewImports.cshtml</a:t>
            </a:r>
            <a:r>
              <a:rPr lang="en-US" sz="2000" dirty="0"/>
              <a:t> file can be placed in any folder, and it will apply to all views and sub-folders in that folder. Typically, it’s placed in the root </a:t>
            </a:r>
            <a:r>
              <a:rPr lang="en-US" sz="2000" b="1" dirty="0"/>
              <a:t>Views </a:t>
            </a:r>
            <a:r>
              <a:rPr lang="en-US" sz="2000" b="1" dirty="0" smtClean="0"/>
              <a:t>folder</a:t>
            </a:r>
            <a:r>
              <a:rPr lang="en-US" sz="2000" dirty="0" smtClean="0"/>
              <a:t>.</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41</a:t>
            </a:fld>
            <a:endParaRPr lang="en-US" dirty="0"/>
          </a:p>
        </p:txBody>
      </p:sp>
      <p:pic>
        <p:nvPicPr>
          <p:cNvPr id="4" name="Picture 3"/>
          <p:cNvPicPr>
            <a:picLocks noChangeAspect="1"/>
          </p:cNvPicPr>
          <p:nvPr/>
        </p:nvPicPr>
        <p:blipFill rotWithShape="1">
          <a:blip r:embed="rId3"/>
          <a:srcRect l="17518" t="21774" r="18227" b="64420"/>
          <a:stretch/>
        </p:blipFill>
        <p:spPr>
          <a:xfrm>
            <a:off x="2103399" y="4525395"/>
            <a:ext cx="7985200" cy="1443605"/>
          </a:xfrm>
          <a:prstGeom prst="rect">
            <a:avLst/>
          </a:prstGeom>
        </p:spPr>
      </p:pic>
    </p:spTree>
    <p:extLst>
      <p:ext uri="{BB962C8B-B14F-4D97-AF65-F5344CB8AC3E}">
        <p14:creationId xmlns:p14="http://schemas.microsoft.com/office/powerpoint/2010/main" val="18003692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10000"/>
          </a:bodyPr>
          <a:lstStyle/>
          <a:p>
            <a:pPr algn="just">
              <a:buFont typeface="Wingdings" panose="05000000000000000000" pitchFamily="2" charset="2"/>
              <a:buChar char="Ø"/>
            </a:pPr>
            <a:r>
              <a:rPr lang="en-US" dirty="0"/>
              <a:t> In MVC, views are responsible for generating the UI for your application. </a:t>
            </a:r>
            <a:endParaRPr lang="en-US" dirty="0" smtClean="0"/>
          </a:p>
          <a:p>
            <a:pPr algn="just">
              <a:buFont typeface="Wingdings" panose="05000000000000000000" pitchFamily="2" charset="2"/>
              <a:buChar char="Ø"/>
            </a:pPr>
            <a:r>
              <a:rPr lang="en-US" dirty="0" smtClean="0"/>
              <a:t>Razor </a:t>
            </a:r>
            <a:r>
              <a:rPr lang="en-US" dirty="0"/>
              <a:t>is a </a:t>
            </a:r>
            <a:r>
              <a:rPr lang="en-US" dirty="0" err="1"/>
              <a:t>templating</a:t>
            </a:r>
            <a:r>
              <a:rPr lang="en-US" dirty="0"/>
              <a:t> language that allows you to generate dynamic HTML using a mixture of HTML and C#. </a:t>
            </a:r>
            <a:endParaRPr lang="en-US" dirty="0" smtClean="0"/>
          </a:p>
          <a:p>
            <a:pPr algn="just">
              <a:buFont typeface="Wingdings" panose="05000000000000000000" pitchFamily="2" charset="2"/>
              <a:buChar char="Ø"/>
            </a:pPr>
            <a:r>
              <a:rPr lang="en-US" dirty="0" smtClean="0"/>
              <a:t>HTML </a:t>
            </a:r>
            <a:r>
              <a:rPr lang="en-US" dirty="0"/>
              <a:t>forms are the standard approach for sending data from the browser to the server. You can use Tag Helpers to easily generate these forms. </a:t>
            </a:r>
            <a:endParaRPr lang="en-US" dirty="0" smtClean="0"/>
          </a:p>
          <a:p>
            <a:pPr algn="just">
              <a:buFont typeface="Wingdings" panose="05000000000000000000" pitchFamily="2" charset="2"/>
              <a:buChar char="Ø"/>
            </a:pPr>
            <a:r>
              <a:rPr lang="en-US" dirty="0" smtClean="0"/>
              <a:t>By </a:t>
            </a:r>
            <a:r>
              <a:rPr lang="en-US" dirty="0"/>
              <a:t>convention, views are named the same as the action that invokes them, and reside either in a folder with the same name as the action method’s controller or in the Shared folder. </a:t>
            </a:r>
            <a:endParaRPr lang="en-US" dirty="0" smtClean="0"/>
          </a:p>
          <a:p>
            <a:pPr algn="just">
              <a:buFont typeface="Wingdings" panose="05000000000000000000" pitchFamily="2" charset="2"/>
              <a:buChar char="Ø"/>
            </a:pPr>
            <a:r>
              <a:rPr lang="en-US" dirty="0" smtClean="0"/>
              <a:t>Controllers </a:t>
            </a:r>
            <a:r>
              <a:rPr lang="en-US" dirty="0"/>
              <a:t>can override the default view template by passing the template name when returning a </a:t>
            </a:r>
            <a:r>
              <a:rPr lang="en-US" dirty="0" err="1"/>
              <a:t>ViewResult</a:t>
            </a:r>
            <a:r>
              <a:rPr lang="en-US" dirty="0"/>
              <a:t> using the View helper method on the Controller base class.</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42</a:t>
            </a:fld>
            <a:endParaRPr lang="en-US" dirty="0"/>
          </a:p>
        </p:txBody>
      </p:sp>
    </p:spTree>
    <p:extLst>
      <p:ext uri="{BB962C8B-B14F-4D97-AF65-F5344CB8AC3E}">
        <p14:creationId xmlns:p14="http://schemas.microsoft.com/office/powerpoint/2010/main" val="2177335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1295402" y="2468031"/>
            <a:ext cx="9601196" cy="3318936"/>
          </a:xfrm>
        </p:spPr>
        <p:txBody>
          <a:bodyPr>
            <a:noAutofit/>
          </a:bodyPr>
          <a:lstStyle/>
          <a:p>
            <a:pPr algn="just">
              <a:buFont typeface="Wingdings" panose="05000000000000000000" pitchFamily="2" charset="2"/>
              <a:buChar char="Ø"/>
            </a:pPr>
            <a:r>
              <a:rPr lang="en-US" sz="2000" dirty="0"/>
              <a:t>Controllers can pass strongly typed data to a view using a view model. To access the properties on the view model, the view should declare the model type using the @model </a:t>
            </a:r>
            <a:r>
              <a:rPr lang="en-US" sz="2000" dirty="0" smtClean="0"/>
              <a:t>directive.</a:t>
            </a:r>
          </a:p>
          <a:p>
            <a:pPr algn="just">
              <a:buFont typeface="Wingdings" panose="05000000000000000000" pitchFamily="2" charset="2"/>
              <a:buChar char="Ø"/>
            </a:pPr>
            <a:r>
              <a:rPr lang="en-US" sz="2000" dirty="0" smtClean="0"/>
              <a:t>Controllers </a:t>
            </a:r>
            <a:r>
              <a:rPr lang="en-US" sz="2000" dirty="0"/>
              <a:t>can pass key-value pairs to the view using the </a:t>
            </a:r>
            <a:r>
              <a:rPr lang="en-US" sz="2000" dirty="0" err="1"/>
              <a:t>ViewData</a:t>
            </a:r>
            <a:r>
              <a:rPr lang="en-US" sz="2000" dirty="0"/>
              <a:t> dictionary. </a:t>
            </a:r>
            <a:endParaRPr lang="en-US" sz="2000" dirty="0" smtClean="0"/>
          </a:p>
          <a:p>
            <a:pPr algn="just">
              <a:buFont typeface="Wingdings" panose="05000000000000000000" pitchFamily="2" charset="2"/>
              <a:buChar char="Ø"/>
            </a:pPr>
            <a:r>
              <a:rPr lang="en-US" sz="2000" dirty="0" smtClean="0"/>
              <a:t>Razor </a:t>
            </a:r>
            <a:r>
              <a:rPr lang="en-US" sz="2000" dirty="0"/>
              <a:t>expressions render C# values to the HTML output using @ or @(). You don’t need to include a semicolon after the statement when using Razor expressions. </a:t>
            </a:r>
            <a:endParaRPr lang="en-US" sz="2000" dirty="0" smtClean="0"/>
          </a:p>
          <a:p>
            <a:pPr algn="just">
              <a:buFont typeface="Wingdings" panose="05000000000000000000" pitchFamily="2" charset="2"/>
              <a:buChar char="Ø"/>
            </a:pPr>
            <a:r>
              <a:rPr lang="en-US" sz="2000" dirty="0" smtClean="0"/>
              <a:t>Razor </a:t>
            </a:r>
            <a:r>
              <a:rPr lang="en-US" sz="2000" dirty="0"/>
              <a:t>code blocks, defined using @{}, execute C# without outputting HTML. The C# in Razor code blocks must be complete statements, so it must include </a:t>
            </a:r>
            <a:r>
              <a:rPr lang="en-US" sz="2000" dirty="0" smtClean="0"/>
              <a:t>semicolons.</a:t>
            </a:r>
          </a:p>
          <a:p>
            <a:pPr algn="just">
              <a:buFont typeface="Wingdings" panose="05000000000000000000" pitchFamily="2" charset="2"/>
              <a:buChar char="Ø"/>
            </a:pPr>
            <a:r>
              <a:rPr lang="en-US" sz="2000" dirty="0" smtClean="0"/>
              <a:t>Loops </a:t>
            </a:r>
            <a:r>
              <a:rPr lang="en-US" sz="2000" dirty="0"/>
              <a:t>and conditionals can be used to easily generate dynamic HTML in templates, but it’s a good idea to limit the number of if statements in particular, to keep your views easy to read.</a:t>
            </a:r>
          </a:p>
        </p:txBody>
      </p:sp>
      <p:sp>
        <p:nvSpPr>
          <p:cNvPr id="5" name="Slide Number Placeholder 4"/>
          <p:cNvSpPr>
            <a:spLocks noGrp="1"/>
          </p:cNvSpPr>
          <p:nvPr>
            <p:ph type="sldNum" sz="quarter" idx="12"/>
          </p:nvPr>
        </p:nvSpPr>
        <p:spPr/>
        <p:txBody>
          <a:bodyPr/>
          <a:lstStyle/>
          <a:p>
            <a:fld id="{6113E31D-E2AB-40D1-8B51-AFA5AFEF393A}" type="slidenum">
              <a:rPr lang="en-US" smtClean="0"/>
              <a:t>43</a:t>
            </a:fld>
            <a:endParaRPr lang="en-US" dirty="0"/>
          </a:p>
        </p:txBody>
      </p:sp>
    </p:spTree>
    <p:extLst>
      <p:ext uri="{BB962C8B-B14F-4D97-AF65-F5344CB8AC3E}">
        <p14:creationId xmlns:p14="http://schemas.microsoft.com/office/powerpoint/2010/main" val="26332790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a:t>If you need to render a string as raw HTML you can use </a:t>
            </a:r>
            <a:r>
              <a:rPr lang="en-US" dirty="0" err="1"/>
              <a:t>Html.Raw</a:t>
            </a:r>
            <a:r>
              <a:rPr lang="en-US" dirty="0"/>
              <a:t>, but do so sparingly—rendering raw user input can create a security vulnerability in your application. </a:t>
            </a:r>
            <a:endParaRPr lang="en-US" dirty="0" smtClean="0"/>
          </a:p>
          <a:p>
            <a:pPr algn="just">
              <a:buFont typeface="Wingdings" panose="05000000000000000000" pitchFamily="2" charset="2"/>
              <a:buChar char="Ø"/>
            </a:pPr>
            <a:r>
              <a:rPr lang="en-US" dirty="0" smtClean="0"/>
              <a:t>Tag </a:t>
            </a:r>
            <a:r>
              <a:rPr lang="en-US" dirty="0"/>
              <a:t>Helpers allow you to bind your data model to HTML elements, making it easier to generate dynamic HTML while staying editor </a:t>
            </a:r>
            <a:r>
              <a:rPr lang="en-US" dirty="0" smtClean="0"/>
              <a:t>friendly.</a:t>
            </a:r>
          </a:p>
          <a:p>
            <a:pPr algn="just">
              <a:buFont typeface="Wingdings" panose="05000000000000000000" pitchFamily="2" charset="2"/>
              <a:buChar char="Ø"/>
            </a:pPr>
            <a:r>
              <a:rPr lang="en-US" dirty="0" smtClean="0"/>
              <a:t>You </a:t>
            </a:r>
            <a:r>
              <a:rPr lang="en-US" dirty="0"/>
              <a:t>can place HTML common to multiple views in a layout. The layout will render any content from the child view at the location @</a:t>
            </a:r>
            <a:r>
              <a:rPr lang="en-US" dirty="0" err="1"/>
              <a:t>RenderBody</a:t>
            </a:r>
            <a:r>
              <a:rPr lang="en-US" dirty="0"/>
              <a:t> is called</a:t>
            </a:r>
            <a:r>
              <a:rPr lang="en-US" dirty="0" smtClean="0"/>
              <a:t>.</a:t>
            </a:r>
          </a:p>
          <a:p>
            <a:pPr algn="just">
              <a:buFont typeface="Wingdings" panose="05000000000000000000" pitchFamily="2" charset="2"/>
              <a:buChar char="Ø"/>
            </a:pPr>
            <a:r>
              <a:rPr lang="en-US" dirty="0" smtClean="0"/>
              <a:t> </a:t>
            </a:r>
            <a:r>
              <a:rPr lang="en-US" dirty="0"/>
              <a:t>Encapsulate commonly used snippets of Razor code in a partial view. A partial view can be rendered using @await </a:t>
            </a:r>
            <a:r>
              <a:rPr lang="en-US" dirty="0" err="1"/>
              <a:t>Html.PartialAsync</a:t>
            </a:r>
            <a:r>
              <a:rPr lang="en-US" dirty="0"/>
              <a:t>().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44</a:t>
            </a:fld>
            <a:endParaRPr lang="en-US" dirty="0"/>
          </a:p>
        </p:txBody>
      </p:sp>
    </p:spTree>
    <p:extLst>
      <p:ext uri="{BB962C8B-B14F-4D97-AF65-F5344CB8AC3E}">
        <p14:creationId xmlns:p14="http://schemas.microsoft.com/office/powerpoint/2010/main" val="6106138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_</a:t>
            </a:r>
            <a:r>
              <a:rPr lang="en-US" dirty="0" err="1"/>
              <a:t>ViewImports.cshtml</a:t>
            </a:r>
            <a:r>
              <a:rPr lang="en-US" dirty="0"/>
              <a:t> can be used to include common directives, such as @using statements, in every view. </a:t>
            </a:r>
          </a:p>
          <a:p>
            <a:pPr algn="just">
              <a:buFont typeface="Wingdings" panose="05000000000000000000" pitchFamily="2" charset="2"/>
              <a:buChar char="Ø"/>
            </a:pPr>
            <a:r>
              <a:rPr lang="en-US" dirty="0"/>
              <a:t> _</a:t>
            </a:r>
            <a:r>
              <a:rPr lang="en-US" dirty="0" err="1"/>
              <a:t>ViewStart.cshtml</a:t>
            </a:r>
            <a:r>
              <a:rPr lang="en-US" dirty="0"/>
              <a:t> is called before the execution of each main view and can be used to execute code common to all views, such as a default layout page. It doesn’t execute for layouts or partial views.</a:t>
            </a:r>
          </a:p>
          <a:p>
            <a:pPr algn="just">
              <a:buFont typeface="Wingdings" panose="05000000000000000000" pitchFamily="2" charset="2"/>
              <a:buChar char="Ø"/>
            </a:pPr>
            <a:r>
              <a:rPr lang="en-US" dirty="0"/>
              <a:t>_</a:t>
            </a:r>
            <a:r>
              <a:rPr lang="en-US" dirty="0" err="1"/>
              <a:t>ViewImports.cshtml</a:t>
            </a:r>
            <a:r>
              <a:rPr lang="en-US" dirty="0"/>
              <a:t> and _</a:t>
            </a:r>
            <a:r>
              <a:rPr lang="en-US" dirty="0" err="1"/>
              <a:t>ViewStart.cshtml</a:t>
            </a:r>
            <a:r>
              <a:rPr lang="en-US" dirty="0"/>
              <a:t> are hierarchical—files in the root folder execute first, followed by files in controller-specific view folders.</a:t>
            </a:r>
          </a:p>
          <a:p>
            <a:pPr algn="just">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45</a:t>
            </a:fld>
            <a:endParaRPr lang="en-US" dirty="0"/>
          </a:p>
        </p:txBody>
      </p:sp>
    </p:spTree>
    <p:extLst>
      <p:ext uri="{BB962C8B-B14F-4D97-AF65-F5344CB8AC3E}">
        <p14:creationId xmlns:p14="http://schemas.microsoft.com/office/powerpoint/2010/main" val="6516740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19430" t="20394" r="19703" b="16364"/>
          <a:stretch/>
        </p:blipFill>
        <p:spPr>
          <a:xfrm>
            <a:off x="1618648" y="810728"/>
            <a:ext cx="5239352" cy="3062141"/>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5</a:t>
            </a:fld>
            <a:endParaRPr lang="en-US" dirty="0"/>
          </a:p>
        </p:txBody>
      </p:sp>
      <p:pic>
        <p:nvPicPr>
          <p:cNvPr id="6" name="Picture 5"/>
          <p:cNvPicPr>
            <a:picLocks noChangeAspect="1"/>
          </p:cNvPicPr>
          <p:nvPr/>
        </p:nvPicPr>
        <p:blipFill rotWithShape="1">
          <a:blip r:embed="rId4"/>
          <a:srcRect l="18889" t="24321" r="13333" b="41358"/>
          <a:stretch/>
        </p:blipFill>
        <p:spPr>
          <a:xfrm>
            <a:off x="1618648" y="3872869"/>
            <a:ext cx="5239352" cy="1864812"/>
          </a:xfrm>
          <a:prstGeom prst="rect">
            <a:avLst/>
          </a:prstGeom>
        </p:spPr>
      </p:pic>
      <p:sp>
        <p:nvSpPr>
          <p:cNvPr id="7" name="Rectangle 6"/>
          <p:cNvSpPr/>
          <p:nvPr/>
        </p:nvSpPr>
        <p:spPr>
          <a:xfrm>
            <a:off x="7437548" y="2607276"/>
            <a:ext cx="2916353" cy="923330"/>
          </a:xfrm>
          <a:prstGeom prst="rect">
            <a:avLst/>
          </a:prstGeom>
        </p:spPr>
        <p:txBody>
          <a:bodyPr wrap="square">
            <a:spAutoFit/>
          </a:bodyPr>
          <a:lstStyle/>
          <a:p>
            <a:pPr algn="just"/>
            <a:r>
              <a:rPr lang="en-US" dirty="0" smtClean="0"/>
              <a:t>You </a:t>
            </a:r>
            <a:r>
              <a:rPr lang="en-US" dirty="0"/>
              <a:t>add Razor templates to your project as </a:t>
            </a:r>
            <a:r>
              <a:rPr lang="en-US" dirty="0" err="1"/>
              <a:t>cshtml</a:t>
            </a:r>
            <a:r>
              <a:rPr lang="en-US" dirty="0"/>
              <a:t> files</a:t>
            </a:r>
            <a:r>
              <a:rPr lang="en-US" dirty="0" smtClean="0"/>
              <a:t>.</a:t>
            </a:r>
          </a:p>
          <a:p>
            <a:pPr algn="just"/>
            <a:endParaRPr lang="en-US" dirty="0"/>
          </a:p>
        </p:txBody>
      </p:sp>
    </p:spTree>
    <p:extLst>
      <p:ext uri="{BB962C8B-B14F-4D97-AF65-F5344CB8AC3E}">
        <p14:creationId xmlns:p14="http://schemas.microsoft.com/office/powerpoint/2010/main" val="1046104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68123"/>
            <a:ext cx="9601196" cy="1303867"/>
          </a:xfrm>
        </p:spPr>
        <p:txBody>
          <a:bodyPr/>
          <a:lstStyle/>
          <a:p>
            <a:r>
              <a:rPr lang="en-US" dirty="0"/>
              <a:t>Creating Razor views</a:t>
            </a:r>
          </a:p>
        </p:txBody>
      </p:sp>
      <p:sp>
        <p:nvSpPr>
          <p:cNvPr id="5" name="Slide Number Placeholder 4"/>
          <p:cNvSpPr>
            <a:spLocks noGrp="1"/>
          </p:cNvSpPr>
          <p:nvPr>
            <p:ph type="sldNum" sz="quarter" idx="12"/>
          </p:nvPr>
        </p:nvSpPr>
        <p:spPr/>
        <p:txBody>
          <a:bodyPr/>
          <a:lstStyle/>
          <a:p>
            <a:fld id="{6113E31D-E2AB-40D1-8B51-AFA5AFEF393A}" type="slidenum">
              <a:rPr lang="en-US" smtClean="0"/>
              <a:t>6</a:t>
            </a:fld>
            <a:endParaRPr lang="en-US" dirty="0"/>
          </a:p>
        </p:txBody>
      </p:sp>
      <p:pic>
        <p:nvPicPr>
          <p:cNvPr id="4" name="Picture 3"/>
          <p:cNvPicPr>
            <a:picLocks noChangeAspect="1"/>
          </p:cNvPicPr>
          <p:nvPr/>
        </p:nvPicPr>
        <p:blipFill rotWithShape="1">
          <a:blip r:embed="rId3"/>
          <a:srcRect l="24539" t="19693" r="24504" b="16383"/>
          <a:stretch/>
        </p:blipFill>
        <p:spPr>
          <a:xfrm>
            <a:off x="3643008" y="1996431"/>
            <a:ext cx="4905983" cy="4048128"/>
          </a:xfrm>
          <a:prstGeom prst="rect">
            <a:avLst/>
          </a:prstGeom>
        </p:spPr>
      </p:pic>
    </p:spTree>
    <p:extLst>
      <p:ext uri="{BB962C8B-B14F-4D97-AF65-F5344CB8AC3E}">
        <p14:creationId xmlns:p14="http://schemas.microsoft.com/office/powerpoint/2010/main" val="13065146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MVC  View page</a:t>
            </a:r>
            <a:endParaRPr lang="en-US" dirty="0"/>
          </a:p>
        </p:txBody>
      </p:sp>
      <p:pic>
        <p:nvPicPr>
          <p:cNvPr id="4" name="Content Placeholder 3"/>
          <p:cNvPicPr>
            <a:picLocks noGrp="1" noChangeAspect="1"/>
          </p:cNvPicPr>
          <p:nvPr>
            <p:ph idx="1"/>
          </p:nvPr>
        </p:nvPicPr>
        <p:blipFill rotWithShape="1">
          <a:blip r:embed="rId3"/>
          <a:srcRect l="21524" t="18499" r="20095" b="31073"/>
          <a:stretch/>
        </p:blipFill>
        <p:spPr>
          <a:xfrm>
            <a:off x="769766" y="2532163"/>
            <a:ext cx="6566851" cy="3190672"/>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7</a:t>
            </a:fld>
            <a:endParaRPr lang="en-US" dirty="0"/>
          </a:p>
        </p:txBody>
      </p:sp>
      <p:sp>
        <p:nvSpPr>
          <p:cNvPr id="6" name="Rectangle 5"/>
          <p:cNvSpPr/>
          <p:nvPr/>
        </p:nvSpPr>
        <p:spPr>
          <a:xfrm>
            <a:off x="7610610" y="3823369"/>
            <a:ext cx="3285988" cy="1200329"/>
          </a:xfrm>
          <a:prstGeom prst="rect">
            <a:avLst/>
          </a:prstGeom>
        </p:spPr>
        <p:txBody>
          <a:bodyPr wrap="square">
            <a:spAutoFit/>
          </a:bodyPr>
          <a:lstStyle/>
          <a:p>
            <a:r>
              <a:rPr lang="en-US" dirty="0"/>
              <a:t>R</a:t>
            </a:r>
            <a:r>
              <a:rPr lang="en-US" dirty="0" smtClean="0"/>
              <a:t>ight-click </a:t>
            </a:r>
            <a:r>
              <a:rPr lang="en-US" dirty="0"/>
              <a:t>in your application in Solution Explorer and choosing Add &gt; New Item, and selecting MVC View Page from the dialog</a:t>
            </a:r>
          </a:p>
        </p:txBody>
      </p:sp>
    </p:spTree>
    <p:extLst>
      <p:ext uri="{BB962C8B-B14F-4D97-AF65-F5344CB8AC3E}">
        <p14:creationId xmlns:p14="http://schemas.microsoft.com/office/powerpoint/2010/main" val="477053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a view from a controller </a:t>
            </a:r>
          </a:p>
        </p:txBody>
      </p:sp>
      <p:pic>
        <p:nvPicPr>
          <p:cNvPr id="4" name="Content Placeholder 3"/>
          <p:cNvPicPr>
            <a:picLocks noGrp="1" noChangeAspect="1"/>
          </p:cNvPicPr>
          <p:nvPr>
            <p:ph idx="1"/>
          </p:nvPr>
        </p:nvPicPr>
        <p:blipFill rotWithShape="1">
          <a:blip r:embed="rId3"/>
          <a:srcRect l="16003" t="53615" r="10238" b="18105"/>
          <a:stretch/>
        </p:blipFill>
        <p:spPr>
          <a:xfrm>
            <a:off x="1738643" y="2675824"/>
            <a:ext cx="6467030" cy="1722922"/>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8</a:t>
            </a:fld>
            <a:endParaRPr lang="en-US" dirty="0"/>
          </a:p>
        </p:txBody>
      </p:sp>
      <p:sp>
        <p:nvSpPr>
          <p:cNvPr id="6" name="Rectangle 5"/>
          <p:cNvSpPr/>
          <p:nvPr/>
        </p:nvSpPr>
        <p:spPr>
          <a:xfrm>
            <a:off x="1925052" y="4768671"/>
            <a:ext cx="8903369" cy="1200329"/>
          </a:xfrm>
          <a:prstGeom prst="rect">
            <a:avLst/>
          </a:prstGeom>
        </p:spPr>
        <p:txBody>
          <a:bodyPr wrap="square">
            <a:spAutoFit/>
          </a:bodyPr>
          <a:lstStyle/>
          <a:p>
            <a:r>
              <a:rPr lang="en-US" dirty="0"/>
              <a:t>T</a:t>
            </a:r>
            <a:r>
              <a:rPr lang="en-US" dirty="0" smtClean="0"/>
              <a:t>he name of the </a:t>
            </a:r>
            <a:r>
              <a:rPr lang="en-US" b="1" dirty="0" smtClean="0"/>
              <a:t>template</a:t>
            </a:r>
            <a:r>
              <a:rPr lang="en-US" dirty="0" smtClean="0"/>
              <a:t> to use is based on the </a:t>
            </a:r>
            <a:r>
              <a:rPr lang="en-US" b="1" dirty="0" smtClean="0"/>
              <a:t>name of the action method</a:t>
            </a:r>
            <a:r>
              <a:rPr lang="en-US" dirty="0" smtClean="0"/>
              <a:t>. </a:t>
            </a:r>
          </a:p>
          <a:p>
            <a:endParaRPr lang="en-US" dirty="0" smtClean="0"/>
          </a:p>
          <a:p>
            <a:pPr algn="just"/>
            <a:r>
              <a:rPr lang="en-US" dirty="0" smtClean="0"/>
              <a:t>Given </a:t>
            </a:r>
            <a:r>
              <a:rPr lang="en-US" dirty="0"/>
              <a:t>that the controller is called </a:t>
            </a:r>
            <a:r>
              <a:rPr lang="en-US" b="1" dirty="0" err="1" smtClean="0"/>
              <a:t>HomeController</a:t>
            </a:r>
            <a:r>
              <a:rPr lang="en-US" dirty="0" smtClean="0"/>
              <a:t> </a:t>
            </a:r>
            <a:r>
              <a:rPr lang="en-US" dirty="0"/>
              <a:t>and the method is called </a:t>
            </a:r>
            <a:r>
              <a:rPr lang="en-US" b="1" dirty="0"/>
              <a:t>Index</a:t>
            </a:r>
            <a:r>
              <a:rPr lang="en-US" dirty="0"/>
              <a:t>, by default the Razor template engine will look for a template at the </a:t>
            </a:r>
            <a:r>
              <a:rPr lang="en-US" b="1" dirty="0" smtClean="0"/>
              <a:t>Views/Home/</a:t>
            </a:r>
            <a:r>
              <a:rPr lang="en-US" b="1" dirty="0" err="1" smtClean="0"/>
              <a:t>Index.cshtml</a:t>
            </a:r>
            <a:r>
              <a:rPr lang="en-US" dirty="0" smtClean="0"/>
              <a:t> </a:t>
            </a:r>
            <a:r>
              <a:rPr lang="en-US" dirty="0"/>
              <a:t>location. </a:t>
            </a:r>
          </a:p>
        </p:txBody>
      </p:sp>
    </p:spTree>
    <p:extLst>
      <p:ext uri="{BB962C8B-B14F-4D97-AF65-F5344CB8AC3E}">
        <p14:creationId xmlns:p14="http://schemas.microsoft.com/office/powerpoint/2010/main" val="42688821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Explicit View</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You can also explicitly pass the name of the template to run as a string to the View method. </a:t>
            </a:r>
            <a:endParaRPr lang="en-US" dirty="0" smtClean="0"/>
          </a:p>
          <a:p>
            <a:pPr algn="just">
              <a:buFont typeface="Wingdings" panose="05000000000000000000" pitchFamily="2" charset="2"/>
              <a:buChar char="Ø"/>
            </a:pPr>
            <a:r>
              <a:rPr lang="en-US" dirty="0" smtClean="0"/>
              <a:t>For </a:t>
            </a:r>
            <a:r>
              <a:rPr lang="en-US" dirty="0"/>
              <a:t>example, if the Index method instead returned </a:t>
            </a:r>
            <a:r>
              <a:rPr lang="en-US" b="1" dirty="0"/>
              <a:t>View("</a:t>
            </a:r>
            <a:r>
              <a:rPr lang="en-US" b="1" dirty="0" err="1"/>
              <a:t>ListView</a:t>
            </a:r>
            <a:r>
              <a:rPr lang="en-US" b="1" dirty="0" smtClean="0"/>
              <a:t>")</a:t>
            </a:r>
            <a:r>
              <a:rPr lang="en-US" dirty="0" smtClean="0"/>
              <a:t>;</a:t>
            </a:r>
          </a:p>
          <a:p>
            <a:pPr lvl="1" algn="just">
              <a:buFont typeface="Wingdings" panose="05000000000000000000" pitchFamily="2" charset="2"/>
              <a:buChar char="Ø"/>
            </a:pPr>
            <a:r>
              <a:rPr lang="en-US" dirty="0" smtClean="0"/>
              <a:t> </a:t>
            </a:r>
            <a:r>
              <a:rPr lang="en-US" dirty="0"/>
              <a:t>then the </a:t>
            </a:r>
            <a:r>
              <a:rPr lang="en-US" dirty="0" err="1"/>
              <a:t>templating</a:t>
            </a:r>
            <a:r>
              <a:rPr lang="en-US" dirty="0"/>
              <a:t> engine would look for a template called </a:t>
            </a:r>
            <a:r>
              <a:rPr lang="en-US" b="1" dirty="0" err="1"/>
              <a:t>ListView.cshtml</a:t>
            </a:r>
            <a:r>
              <a:rPr lang="en-US" dirty="0"/>
              <a:t> instead. </a:t>
            </a:r>
            <a:endParaRPr lang="en-US" dirty="0" smtClean="0"/>
          </a:p>
          <a:p>
            <a:pPr algn="just">
              <a:buFont typeface="Wingdings" panose="05000000000000000000" pitchFamily="2" charset="2"/>
              <a:buChar char="Ø"/>
            </a:pPr>
            <a:r>
              <a:rPr lang="en-US" dirty="0" smtClean="0"/>
              <a:t>You </a:t>
            </a:r>
            <a:r>
              <a:rPr lang="en-US" dirty="0"/>
              <a:t>can even specify the </a:t>
            </a:r>
            <a:r>
              <a:rPr lang="en-US" b="1" dirty="0"/>
              <a:t>complete path </a:t>
            </a:r>
            <a:r>
              <a:rPr lang="en-US" dirty="0"/>
              <a:t>to the view file, relative to your application’s root folder, such as </a:t>
            </a:r>
            <a:r>
              <a:rPr lang="en-US" b="1" dirty="0"/>
              <a:t>View ("Views/</a:t>
            </a:r>
            <a:r>
              <a:rPr lang="en-US" b="1" dirty="0" err="1"/>
              <a:t>global.cshtml</a:t>
            </a:r>
            <a:r>
              <a:rPr lang="en-US" b="1" dirty="0" smtClean="0"/>
              <a:t>");</a:t>
            </a:r>
            <a:endParaRPr lang="en-US" b="1" dirty="0"/>
          </a:p>
        </p:txBody>
      </p:sp>
      <p:sp>
        <p:nvSpPr>
          <p:cNvPr id="5" name="Slide Number Placeholder 4"/>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8304405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3575</TotalTime>
  <Words>3311</Words>
  <Application>Microsoft Office PowerPoint</Application>
  <PresentationFormat>Widescreen</PresentationFormat>
  <Paragraphs>285</Paragraphs>
  <Slides>45</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Garamond</vt:lpstr>
      <vt:lpstr>Times New Roman</vt:lpstr>
      <vt:lpstr>Wingdings</vt:lpstr>
      <vt:lpstr>Organic</vt:lpstr>
      <vt:lpstr>ASP.Net Core –Rendering HTML using Razor views</vt:lpstr>
      <vt:lpstr>Introduction: UI</vt:lpstr>
      <vt:lpstr>View Model</vt:lpstr>
      <vt:lpstr>Example</vt:lpstr>
      <vt:lpstr>PowerPoint Presentation</vt:lpstr>
      <vt:lpstr>Creating Razor views</vt:lpstr>
      <vt:lpstr>Add MVC  View page</vt:lpstr>
      <vt:lpstr>Selecting a view from a controller </vt:lpstr>
      <vt:lpstr>Define Explicit View</vt:lpstr>
      <vt:lpstr>PowerPoint Presentation</vt:lpstr>
      <vt:lpstr>Example</vt:lpstr>
      <vt:lpstr>Output</vt:lpstr>
      <vt:lpstr>Passing data to views</vt:lpstr>
      <vt:lpstr>Passing data to views</vt:lpstr>
      <vt:lpstr>Passing a view model to a view for a controller</vt:lpstr>
      <vt:lpstr>Model property</vt:lpstr>
      <vt:lpstr> ViewData Collection </vt:lpstr>
      <vt:lpstr> ViewData Collection </vt:lpstr>
      <vt:lpstr>Creating dynamic web pages with Razor</vt:lpstr>
      <vt:lpstr>Using C# in Razor templates</vt:lpstr>
      <vt:lpstr>Using C# in Razor templates</vt:lpstr>
      <vt:lpstr>Adding loops and conditionals to Razor templates</vt:lpstr>
      <vt:lpstr>Output</vt:lpstr>
      <vt:lpstr>PowerPoint Presentation</vt:lpstr>
      <vt:lpstr>Rendering HTML with Raw</vt:lpstr>
      <vt:lpstr>Output</vt:lpstr>
      <vt:lpstr>Layouts, partial views, and _ViewStart</vt:lpstr>
      <vt:lpstr>Using layouts for shared markup</vt:lpstr>
      <vt:lpstr>PowerPoint Presentation</vt:lpstr>
      <vt:lpstr>Razor Layout</vt:lpstr>
      <vt:lpstr>Example</vt:lpstr>
      <vt:lpstr>Example</vt:lpstr>
      <vt:lpstr>Overriding parent layouts using sections</vt:lpstr>
      <vt:lpstr>Overriding parent layouts using sections</vt:lpstr>
      <vt:lpstr>Output</vt:lpstr>
      <vt:lpstr>Using partial views to encapsulate markup</vt:lpstr>
      <vt:lpstr>Example</vt:lpstr>
      <vt:lpstr>Partial Views</vt:lpstr>
      <vt:lpstr>Running code on every view with _ViewStart and _ViewImports</vt:lpstr>
      <vt:lpstr>Running Code For Every View With _ViewStart</vt:lpstr>
      <vt:lpstr>Importing Common Directives With _ViewImports</vt:lpstr>
      <vt:lpstr>Summary</vt:lpstr>
      <vt:lpstr>Summary</vt:lpstr>
      <vt:lpstr>Summary</vt:lpstr>
      <vt:lpstr>Summary</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 Getting Started</dc:title>
  <dc:creator>Kamal</dc:creator>
  <cp:lastModifiedBy>Kamal</cp:lastModifiedBy>
  <cp:revision>379</cp:revision>
  <dcterms:created xsi:type="dcterms:W3CDTF">2019-01-13T08:03:18Z</dcterms:created>
  <dcterms:modified xsi:type="dcterms:W3CDTF">2019-03-18T19:33:38Z</dcterms:modified>
</cp:coreProperties>
</file>